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53"/>
  </p:notesMasterIdLst>
  <p:sldIdLst>
    <p:sldId id="256" r:id="rId2"/>
    <p:sldId id="722" r:id="rId3"/>
    <p:sldId id="723" r:id="rId4"/>
    <p:sldId id="257" r:id="rId5"/>
    <p:sldId id="258" r:id="rId6"/>
    <p:sldId id="704" r:id="rId7"/>
    <p:sldId id="707" r:id="rId8"/>
    <p:sldId id="705" r:id="rId9"/>
    <p:sldId id="706" r:id="rId10"/>
    <p:sldId id="708" r:id="rId11"/>
    <p:sldId id="709" r:id="rId12"/>
    <p:sldId id="656" r:id="rId13"/>
    <p:sldId id="885" r:id="rId14"/>
    <p:sldId id="886" r:id="rId15"/>
    <p:sldId id="721" r:id="rId16"/>
    <p:sldId id="887" r:id="rId17"/>
    <p:sldId id="888" r:id="rId18"/>
    <p:sldId id="889" r:id="rId19"/>
    <p:sldId id="890" r:id="rId20"/>
    <p:sldId id="891" r:id="rId21"/>
    <p:sldId id="748" r:id="rId22"/>
    <p:sldId id="711" r:id="rId23"/>
    <p:sldId id="726" r:id="rId24"/>
    <p:sldId id="727" r:id="rId25"/>
    <p:sldId id="728" r:id="rId26"/>
    <p:sldId id="712" r:id="rId27"/>
    <p:sldId id="724" r:id="rId28"/>
    <p:sldId id="713" r:id="rId29"/>
    <p:sldId id="714" r:id="rId30"/>
    <p:sldId id="725" r:id="rId31"/>
    <p:sldId id="715" r:id="rId32"/>
    <p:sldId id="716" r:id="rId33"/>
    <p:sldId id="718" r:id="rId34"/>
    <p:sldId id="720" r:id="rId35"/>
    <p:sldId id="896" r:id="rId36"/>
    <p:sldId id="897" r:id="rId37"/>
    <p:sldId id="898" r:id="rId38"/>
    <p:sldId id="271" r:id="rId39"/>
    <p:sldId id="272" r:id="rId40"/>
    <p:sldId id="273" r:id="rId41"/>
    <p:sldId id="892" r:id="rId42"/>
    <p:sldId id="893" r:id="rId43"/>
    <p:sldId id="269" r:id="rId44"/>
    <p:sldId id="270" r:id="rId45"/>
    <p:sldId id="731" r:id="rId46"/>
    <p:sldId id="732" r:id="rId47"/>
    <p:sldId id="895" r:id="rId48"/>
    <p:sldId id="894" r:id="rId49"/>
    <p:sldId id="717" r:id="rId50"/>
    <p:sldId id="729" r:id="rId51"/>
    <p:sldId id="73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66382" autoAdjust="0"/>
  </p:normalViewPr>
  <p:slideViewPr>
    <p:cSldViewPr snapToGrid="0">
      <p:cViewPr varScale="1">
        <p:scale>
          <a:sx n="42" d="100"/>
          <a:sy n="42" d="100"/>
        </p:scale>
        <p:origin x="1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Smith" userId="6a727c7d-1a22-42be-a26d-74f350b7a7e0" providerId="ADAL" clId="{5784F3F4-522A-4C1E-8233-7E73C613BA0D}"/>
    <pc:docChg chg="modSld">
      <pc:chgData name="Sarah Smith" userId="6a727c7d-1a22-42be-a26d-74f350b7a7e0" providerId="ADAL" clId="{5784F3F4-522A-4C1E-8233-7E73C613BA0D}" dt="2023-11-28T04:22:09.599" v="1" actId="1076"/>
      <pc:docMkLst>
        <pc:docMk/>
      </pc:docMkLst>
      <pc:sldChg chg="modSp mod">
        <pc:chgData name="Sarah Smith" userId="6a727c7d-1a22-42be-a26d-74f350b7a7e0" providerId="ADAL" clId="{5784F3F4-522A-4C1E-8233-7E73C613BA0D}" dt="2023-11-28T04:22:01.276" v="0" actId="1076"/>
        <pc:sldMkLst>
          <pc:docMk/>
          <pc:sldMk cId="1483972445" sldId="885"/>
        </pc:sldMkLst>
        <pc:spChg chg="mod">
          <ac:chgData name="Sarah Smith" userId="6a727c7d-1a22-42be-a26d-74f350b7a7e0" providerId="ADAL" clId="{5784F3F4-522A-4C1E-8233-7E73C613BA0D}" dt="2023-11-28T04:22:01.276" v="0" actId="1076"/>
          <ac:spMkLst>
            <pc:docMk/>
            <pc:sldMk cId="1483972445" sldId="885"/>
            <ac:spMk id="19" creationId="{8D01FB9A-BC7D-5EB3-7BB2-BBAEF5177197}"/>
          </ac:spMkLst>
        </pc:spChg>
      </pc:sldChg>
      <pc:sldChg chg="modSp mod">
        <pc:chgData name="Sarah Smith" userId="6a727c7d-1a22-42be-a26d-74f350b7a7e0" providerId="ADAL" clId="{5784F3F4-522A-4C1E-8233-7E73C613BA0D}" dt="2023-11-28T04:22:09.599" v="1" actId="1076"/>
        <pc:sldMkLst>
          <pc:docMk/>
          <pc:sldMk cId="2249799233" sldId="886"/>
        </pc:sldMkLst>
        <pc:spChg chg="mod">
          <ac:chgData name="Sarah Smith" userId="6a727c7d-1a22-42be-a26d-74f350b7a7e0" providerId="ADAL" clId="{5784F3F4-522A-4C1E-8233-7E73C613BA0D}" dt="2023-11-28T04:22:09.599" v="1" actId="1076"/>
          <ac:spMkLst>
            <pc:docMk/>
            <pc:sldMk cId="2249799233" sldId="886"/>
            <ac:spMk id="25" creationId="{6671AD67-2B67-4683-95B5-4BDCB01FB6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8FF19F-EF1F-4DB0-AF91-2A208988D972}" type="datetimeFigureOut">
              <a:rPr lang="en-GB" smtClean="0"/>
              <a:t>28/11/2023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7F999-43B6-4FF5-8685-ED0285530834}" type="slidenum">
              <a:rPr lang="en-GB" smtClean="0"/>
              <a:t>‹#›</a:t>
            </a:fld>
            <a:endParaRPr lang="en-GB"/>
          </a:p>
        </p:txBody>
      </p:sp>
    </p:spTree>
    <p:extLst>
      <p:ext uri="{BB962C8B-B14F-4D97-AF65-F5344CB8AC3E}">
        <p14:creationId xmlns:p14="http://schemas.microsoft.com/office/powerpoint/2010/main" val="3830164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535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494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49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494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373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714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406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794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909DB-13D6-45F7-9022-56565D11BD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245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1825367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404914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A49A67-B448-431C-8A01-601AE912E6F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6853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4200258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A49A67-B448-431C-8A01-601AE912E6F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20097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1117331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2862674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2149415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791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Main 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457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769806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B9C978-2646-46C5-A50C-31783E39F9F6}" type="datetimeFigureOut">
              <a:rPr lang="en-GB" smtClean="0"/>
              <a:t>28/11/2023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95576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2599685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B9C978-2646-46C5-A50C-31783E39F9F6}" type="datetimeFigureOut">
              <a:rPr lang="en-GB" smtClean="0"/>
              <a:t>28/11/2023</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3002264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B9C978-2646-46C5-A50C-31783E39F9F6}" type="datetimeFigureOut">
              <a:rPr lang="en-GB" smtClean="0"/>
              <a:t>28/11/2023</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2259966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9C978-2646-46C5-A50C-31783E39F9F6}" type="datetimeFigureOut">
              <a:rPr lang="en-GB" smtClean="0"/>
              <a:t>28/11/2023</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351841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3939271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B9C978-2646-46C5-A50C-31783E39F9F6}" type="datetimeFigureOut">
              <a:rPr lang="en-GB" smtClean="0"/>
              <a:t>28/11/2023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A49A67-B448-431C-8A01-601AE912E6F5}" type="slidenum">
              <a:rPr lang="en-GB" smtClean="0"/>
              <a:t>‹#›</a:t>
            </a:fld>
            <a:endParaRPr lang="en-GB"/>
          </a:p>
        </p:txBody>
      </p:sp>
    </p:spTree>
    <p:extLst>
      <p:ext uri="{BB962C8B-B14F-4D97-AF65-F5344CB8AC3E}">
        <p14:creationId xmlns:p14="http://schemas.microsoft.com/office/powerpoint/2010/main" val="307420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BB9C978-2646-46C5-A50C-31783E39F9F6}" type="datetimeFigureOut">
              <a:rPr lang="en-GB" smtClean="0"/>
              <a:t>28/11/2023</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0A49A67-B448-431C-8A01-601AE912E6F5}" type="slidenum">
              <a:rPr lang="en-GB" smtClean="0"/>
              <a:t>‹#›</a:t>
            </a:fld>
            <a:endParaRPr lang="en-GB"/>
          </a:p>
        </p:txBody>
      </p:sp>
    </p:spTree>
    <p:extLst>
      <p:ext uri="{BB962C8B-B14F-4D97-AF65-F5344CB8AC3E}">
        <p14:creationId xmlns:p14="http://schemas.microsoft.com/office/powerpoint/2010/main" val="147694896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hiteroseeducation.com/parent-pupil-resources/math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assets.whiteroseeducation.com/secure/resources/new-schemes/year-3/spring-block-1/Y3%20Spring%20Block%201%20WO1%20Multiples%20of%2010.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emf"/><Relationship Id="rId7" Type="http://schemas.openxmlformats.org/officeDocument/2006/relationships/image" Target="../media/image25.png"/><Relationship Id="rId2" Type="http://schemas.openxmlformats.org/officeDocument/2006/relationships/image" Target="../media/image20.emf"/><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6.png"/><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20.emf"/></Relationships>
</file>

<file path=ppt/slides/_rels/slide38.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31.png"/><Relationship Id="rId2" Type="http://schemas.openxmlformats.org/officeDocument/2006/relationships/image" Target="../media/image20.emf"/><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2.png"/><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26.png"/><Relationship Id="rId4" Type="http://schemas.openxmlformats.org/officeDocument/2006/relationships/image" Target="../media/image20.e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1.emf"/><Relationship Id="rId7"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26.png"/><Relationship Id="rId4" Type="http://schemas.openxmlformats.org/officeDocument/2006/relationships/image" Target="../media/image20.emf"/></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nrich.maths.org/parents/primary" TargetMode="External"/><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hyperlink" Target="https://nrich.maths.org/parents/early-years"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www.timestables.co.uk/multiplication-tables-check/" TargetMode="External"/><Relationship Id="rId2" Type="http://schemas.openxmlformats.org/officeDocument/2006/relationships/hyperlink" Target="https://assets.publishing.service.gov.uk/media/6543c1ef9e05fd0014be7c64/2024_Information_for_parents_Multiplication_tables_check_PDFA_v1.1.pdf"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cetm.org.uk/maths-hubs-projects/mastering-number-at-reception-and-ks1/"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mathshed.com/en-gb/" TargetMode="External"/><Relationship Id="rId2" Type="http://schemas.openxmlformats.org/officeDocument/2006/relationships/hyperlink" Target="https://www.topmarks.co.uk/maths-games/hit-the-button" TargetMode="External"/><Relationship Id="rId1" Type="http://schemas.openxmlformats.org/officeDocument/2006/relationships/slideLayout" Target="../slideLayouts/slideLayout2.xml"/><Relationship Id="rId4" Type="http://schemas.openxmlformats.org/officeDocument/2006/relationships/hyperlink" Target="https://whiterosemaths.com/advice-and-guidanc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3E1D-C2D0-4555-96A0-F2CDCC6DDAB5}"/>
              </a:ext>
            </a:extLst>
          </p:cNvPr>
          <p:cNvSpPr>
            <a:spLocks noGrp="1"/>
          </p:cNvSpPr>
          <p:nvPr>
            <p:ph type="ctrTitle"/>
          </p:nvPr>
        </p:nvSpPr>
        <p:spPr/>
        <p:txBody>
          <a:bodyPr/>
          <a:lstStyle/>
          <a:p>
            <a:r>
              <a:rPr lang="en-GB" dirty="0"/>
              <a:t>Maths Curriculum Evening</a:t>
            </a:r>
          </a:p>
        </p:txBody>
      </p:sp>
      <p:sp>
        <p:nvSpPr>
          <p:cNvPr id="3" name="Subtitle 2">
            <a:extLst>
              <a:ext uri="{FF2B5EF4-FFF2-40B4-BE49-F238E27FC236}">
                <a16:creationId xmlns:a16="http://schemas.microsoft.com/office/drawing/2014/main" id="{83CB2578-D23D-4B49-8CCC-7F83730BCE46}"/>
              </a:ext>
            </a:extLst>
          </p:cNvPr>
          <p:cNvSpPr>
            <a:spLocks noGrp="1"/>
          </p:cNvSpPr>
          <p:nvPr>
            <p:ph type="subTitle" idx="1"/>
          </p:nvPr>
        </p:nvSpPr>
        <p:spPr/>
        <p:txBody>
          <a:bodyPr/>
          <a:lstStyle/>
          <a:p>
            <a:r>
              <a:rPr lang="en-GB" dirty="0"/>
              <a:t>27</a:t>
            </a:r>
            <a:r>
              <a:rPr lang="en-GB" baseline="30000" dirty="0"/>
              <a:t>th</a:t>
            </a:r>
            <a:r>
              <a:rPr lang="en-GB" dirty="0"/>
              <a:t> November 2023 </a:t>
            </a:r>
          </a:p>
        </p:txBody>
      </p:sp>
    </p:spTree>
    <p:extLst>
      <p:ext uri="{BB962C8B-B14F-4D97-AF65-F5344CB8AC3E}">
        <p14:creationId xmlns:p14="http://schemas.microsoft.com/office/powerpoint/2010/main" val="2458002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8019076" y="3855493"/>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2425293" y="1520289"/>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489169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5384609" y="4097201"/>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5384610" y="1592480"/>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3224271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FFE6AA-A84F-0E3B-5F21-36D620E473DC}"/>
              </a:ext>
            </a:extLst>
          </p:cNvPr>
          <p:cNvPicPr/>
          <p:nvPr/>
        </p:nvPicPr>
        <p:blipFill>
          <a:blip r:embed="rId3">
            <a:extLst>
              <a:ext uri="{28A0092B-C50C-407E-A947-70E740481C1C}">
                <a14:useLocalDpi xmlns:a14="http://schemas.microsoft.com/office/drawing/2010/main" val="0"/>
              </a:ext>
            </a:extLst>
          </a:blip>
          <a:stretch>
            <a:fillRect/>
          </a:stretch>
        </p:blipFill>
        <p:spPr>
          <a:xfrm>
            <a:off x="3170" y="1"/>
            <a:ext cx="12192000" cy="6857999"/>
          </a:xfrm>
          <a:prstGeom prst="rect">
            <a:avLst/>
          </a:prstGeom>
        </p:spPr>
      </p:pic>
      <p:sp>
        <p:nvSpPr>
          <p:cNvPr id="3" name="Rectangle 2">
            <a:extLst>
              <a:ext uri="{FF2B5EF4-FFF2-40B4-BE49-F238E27FC236}">
                <a16:creationId xmlns:a16="http://schemas.microsoft.com/office/drawing/2014/main" id="{87B53F64-F533-472B-B9CF-853BC668374A}"/>
              </a:ext>
            </a:extLst>
          </p:cNvPr>
          <p:cNvSpPr/>
          <p:nvPr/>
        </p:nvSpPr>
        <p:spPr>
          <a:xfrm>
            <a:off x="4511040" y="6508800"/>
            <a:ext cx="7624009" cy="276999"/>
          </a:xfrm>
          <a:prstGeom prst="rect">
            <a:avLst/>
          </a:prstGeom>
        </p:spPr>
        <p:txBody>
          <a:bodyPr wrap="squar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Calibri" panose="020F0502020204030204" pitchFamily="34" charset="0"/>
                <a:cs typeface="Times New Roman"/>
              </a:rPr>
              <a:t> Image © 2021 Alphablocks Ltd. All rights reserved. 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mn-ea"/>
              <a:cs typeface="Times New Roman"/>
            </a:endParaRPr>
          </a:p>
        </p:txBody>
      </p:sp>
      <p:sp>
        <p:nvSpPr>
          <p:cNvPr id="5" name="Title 2">
            <a:extLst>
              <a:ext uri="{FF2B5EF4-FFF2-40B4-BE49-F238E27FC236}">
                <a16:creationId xmlns:a16="http://schemas.microsoft.com/office/drawing/2014/main" id="{EA1CC33A-5207-B83D-2A89-4EAD9886C319}"/>
              </a:ext>
            </a:extLst>
          </p:cNvPr>
          <p:cNvSpPr>
            <a:spLocks noGrp="1"/>
          </p:cNvSpPr>
          <p:nvPr>
            <p:ph type="title"/>
          </p:nvPr>
        </p:nvSpPr>
        <p:spPr>
          <a:xfrm>
            <a:off x="228600" y="304800"/>
            <a:ext cx="10972800" cy="982117"/>
          </a:xfrm>
        </p:spPr>
        <p:txBody>
          <a:bodyPr>
            <a:normAutofit/>
          </a:bodyPr>
          <a:lstStyle/>
          <a:p>
            <a:r>
              <a:rPr lang="en-US" sz="2800" b="0" dirty="0"/>
              <a:t>Guess which number we will be looking at…</a:t>
            </a:r>
            <a:endParaRPr lang="en-GB" sz="2800" b="0" dirty="0"/>
          </a:p>
        </p:txBody>
      </p:sp>
      <p:sp>
        <p:nvSpPr>
          <p:cNvPr id="6" name="Speech Bubble: Rectangle with Corners Rounded 5">
            <a:extLst>
              <a:ext uri="{FF2B5EF4-FFF2-40B4-BE49-F238E27FC236}">
                <a16:creationId xmlns:a16="http://schemas.microsoft.com/office/drawing/2014/main" id="{47C20EFE-A498-FC86-5A1A-01A3346F6BB8}"/>
              </a:ext>
            </a:extLst>
          </p:cNvPr>
          <p:cNvSpPr/>
          <p:nvPr/>
        </p:nvSpPr>
        <p:spPr>
          <a:xfrm>
            <a:off x="3810000" y="1676400"/>
            <a:ext cx="3012314" cy="992693"/>
          </a:xfrm>
          <a:prstGeom prst="wedgeRoundRectCallout">
            <a:avLst>
              <a:gd name="adj1" fmla="val 47926"/>
              <a:gd name="adj2" fmla="val 93331"/>
              <a:gd name="adj3" fmla="val 16667"/>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The odd-tops!</a:t>
            </a:r>
            <a:endParaRPr kumimoji="0" lang="en-US" sz="2800" b="0"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80124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964B07-9BD4-A8DA-0F0B-F80E90A80C46}"/>
              </a:ext>
            </a:extLst>
          </p:cNvPr>
          <p:cNvSpPr/>
          <p:nvPr/>
        </p:nvSpPr>
        <p:spPr>
          <a:xfrm>
            <a:off x="8909486" y="6508800"/>
            <a:ext cx="3225563" cy="276999"/>
          </a:xfrm>
          <a:prstGeom prst="rect">
            <a:avLst/>
          </a:prstGeom>
        </p:spPr>
        <p:txBody>
          <a:bodyPr wrap="non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mn-ea"/>
              <a:cs typeface="Times New Roman"/>
            </a:endParaRPr>
          </a:p>
        </p:txBody>
      </p:sp>
      <p:grpSp>
        <p:nvGrpSpPr>
          <p:cNvPr id="6" name="Group 5">
            <a:extLst>
              <a:ext uri="{FF2B5EF4-FFF2-40B4-BE49-F238E27FC236}">
                <a16:creationId xmlns:a16="http://schemas.microsoft.com/office/drawing/2014/main" id="{4C09B631-D63A-DD69-5ACF-24085E91E5C5}"/>
              </a:ext>
            </a:extLst>
          </p:cNvPr>
          <p:cNvGrpSpPr/>
          <p:nvPr/>
        </p:nvGrpSpPr>
        <p:grpSpPr>
          <a:xfrm>
            <a:off x="1937316" y="3429000"/>
            <a:ext cx="8399982" cy="494111"/>
            <a:chOff x="1253337" y="4438910"/>
            <a:chExt cx="9854596" cy="686570"/>
          </a:xfrm>
        </p:grpSpPr>
        <p:pic>
          <p:nvPicPr>
            <p:cNvPr id="7" name="Picture 6">
              <a:extLst>
                <a:ext uri="{FF2B5EF4-FFF2-40B4-BE49-F238E27FC236}">
                  <a16:creationId xmlns:a16="http://schemas.microsoft.com/office/drawing/2014/main" id="{891BB8D5-29DF-20F2-7B61-540247555FF8}"/>
                </a:ext>
              </a:extLst>
            </p:cNvPr>
            <p:cNvPicPr>
              <a:picLocks noChangeAspect="1"/>
            </p:cNvPicPr>
            <p:nvPr/>
          </p:nvPicPr>
          <p:blipFill rotWithShape="1">
            <a:blip r:embed="rId2">
              <a:extLst>
                <a:ext uri="{28A0092B-C50C-407E-A947-70E740481C1C}">
                  <a14:useLocalDpi xmlns:a14="http://schemas.microsoft.com/office/drawing/2010/main" val="0"/>
                </a:ext>
              </a:extLst>
            </a:blip>
            <a:srcRect b="54854"/>
            <a:stretch/>
          </p:blipFill>
          <p:spPr>
            <a:xfrm>
              <a:off x="1323009" y="4438910"/>
              <a:ext cx="9667908" cy="398721"/>
            </a:xfrm>
            <a:prstGeom prst="rect">
              <a:avLst/>
            </a:prstGeom>
          </p:spPr>
        </p:pic>
        <p:sp>
          <p:nvSpPr>
            <p:cNvPr id="8" name="TextBox 7">
              <a:extLst>
                <a:ext uri="{FF2B5EF4-FFF2-40B4-BE49-F238E27FC236}">
                  <a16:creationId xmlns:a16="http://schemas.microsoft.com/office/drawing/2014/main" id="{56B72D0A-9D8B-ACE9-0DF8-EE7981066A2D}"/>
                </a:ext>
              </a:extLst>
            </p:cNvPr>
            <p:cNvSpPr txBox="1"/>
            <p:nvPr/>
          </p:nvSpPr>
          <p:spPr>
            <a:xfrm>
              <a:off x="1253337" y="4663815"/>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0</a:t>
              </a:r>
            </a:p>
          </p:txBody>
        </p:sp>
        <p:sp>
          <p:nvSpPr>
            <p:cNvPr id="9" name="TextBox 8">
              <a:extLst>
                <a:ext uri="{FF2B5EF4-FFF2-40B4-BE49-F238E27FC236}">
                  <a16:creationId xmlns:a16="http://schemas.microsoft.com/office/drawing/2014/main" id="{D1FBA4AE-007B-D93F-4517-C342901401BF}"/>
                </a:ext>
              </a:extLst>
            </p:cNvPr>
            <p:cNvSpPr txBox="1"/>
            <p:nvPr/>
          </p:nvSpPr>
          <p:spPr>
            <a:xfrm>
              <a:off x="2191769" y="4663812"/>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1</a:t>
              </a:r>
            </a:p>
          </p:txBody>
        </p:sp>
        <p:sp>
          <p:nvSpPr>
            <p:cNvPr id="10" name="TextBox 9">
              <a:extLst>
                <a:ext uri="{FF2B5EF4-FFF2-40B4-BE49-F238E27FC236}">
                  <a16:creationId xmlns:a16="http://schemas.microsoft.com/office/drawing/2014/main" id="{E3DDBE45-B26F-670A-977B-D74914ED5FA1}"/>
                </a:ext>
              </a:extLst>
            </p:cNvPr>
            <p:cNvSpPr txBox="1"/>
            <p:nvPr/>
          </p:nvSpPr>
          <p:spPr>
            <a:xfrm>
              <a:off x="3116274" y="4663814"/>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2</a:t>
              </a:r>
            </a:p>
          </p:txBody>
        </p:sp>
        <p:sp>
          <p:nvSpPr>
            <p:cNvPr id="11" name="TextBox 10">
              <a:extLst>
                <a:ext uri="{FF2B5EF4-FFF2-40B4-BE49-F238E27FC236}">
                  <a16:creationId xmlns:a16="http://schemas.microsoft.com/office/drawing/2014/main" id="{56D03E52-5CF0-5777-C707-0F03F8B4E386}"/>
                </a:ext>
              </a:extLst>
            </p:cNvPr>
            <p:cNvSpPr txBox="1"/>
            <p:nvPr/>
          </p:nvSpPr>
          <p:spPr>
            <a:xfrm>
              <a:off x="4052446" y="4663813"/>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3</a:t>
              </a:r>
            </a:p>
          </p:txBody>
        </p:sp>
        <p:sp>
          <p:nvSpPr>
            <p:cNvPr id="12" name="TextBox 11">
              <a:extLst>
                <a:ext uri="{FF2B5EF4-FFF2-40B4-BE49-F238E27FC236}">
                  <a16:creationId xmlns:a16="http://schemas.microsoft.com/office/drawing/2014/main" id="{4D76FA79-137D-8DF0-C58C-1E214FE41ECE}"/>
                </a:ext>
              </a:extLst>
            </p:cNvPr>
            <p:cNvSpPr txBox="1"/>
            <p:nvPr/>
          </p:nvSpPr>
          <p:spPr>
            <a:xfrm>
              <a:off x="4988618" y="4663812"/>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4</a:t>
              </a:r>
            </a:p>
          </p:txBody>
        </p:sp>
        <p:sp>
          <p:nvSpPr>
            <p:cNvPr id="13" name="TextBox 12">
              <a:extLst>
                <a:ext uri="{FF2B5EF4-FFF2-40B4-BE49-F238E27FC236}">
                  <a16:creationId xmlns:a16="http://schemas.microsoft.com/office/drawing/2014/main" id="{0E31B914-7789-7FBA-FC8B-9453608C2877}"/>
                </a:ext>
              </a:extLst>
            </p:cNvPr>
            <p:cNvSpPr txBox="1"/>
            <p:nvPr/>
          </p:nvSpPr>
          <p:spPr>
            <a:xfrm>
              <a:off x="5904344" y="4663809"/>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sp>
          <p:nvSpPr>
            <p:cNvPr id="14" name="TextBox 13">
              <a:extLst>
                <a:ext uri="{FF2B5EF4-FFF2-40B4-BE49-F238E27FC236}">
                  <a16:creationId xmlns:a16="http://schemas.microsoft.com/office/drawing/2014/main" id="{1196B65F-77F5-CED6-D5EE-78C317D060EB}"/>
                </a:ext>
              </a:extLst>
            </p:cNvPr>
            <p:cNvSpPr txBox="1"/>
            <p:nvPr/>
          </p:nvSpPr>
          <p:spPr>
            <a:xfrm>
              <a:off x="6863920" y="4663811"/>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6</a:t>
              </a:r>
            </a:p>
          </p:txBody>
        </p:sp>
        <p:sp>
          <p:nvSpPr>
            <p:cNvPr id="15" name="TextBox 14">
              <a:extLst>
                <a:ext uri="{FF2B5EF4-FFF2-40B4-BE49-F238E27FC236}">
                  <a16:creationId xmlns:a16="http://schemas.microsoft.com/office/drawing/2014/main" id="{F3AA57DE-F5F6-DBD6-404B-81A0189FC84C}"/>
                </a:ext>
              </a:extLst>
            </p:cNvPr>
            <p:cNvSpPr txBox="1"/>
            <p:nvPr/>
          </p:nvSpPr>
          <p:spPr>
            <a:xfrm>
              <a:off x="7788425" y="4663810"/>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7</a:t>
              </a:r>
            </a:p>
          </p:txBody>
        </p:sp>
        <p:sp>
          <p:nvSpPr>
            <p:cNvPr id="16" name="TextBox 15">
              <a:extLst>
                <a:ext uri="{FF2B5EF4-FFF2-40B4-BE49-F238E27FC236}">
                  <a16:creationId xmlns:a16="http://schemas.microsoft.com/office/drawing/2014/main" id="{2DAD5519-276D-A886-01C8-D218964DBEB5}"/>
                </a:ext>
              </a:extLst>
            </p:cNvPr>
            <p:cNvSpPr txBox="1"/>
            <p:nvPr/>
          </p:nvSpPr>
          <p:spPr>
            <a:xfrm>
              <a:off x="8724597" y="4663809"/>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8</a:t>
              </a:r>
            </a:p>
          </p:txBody>
        </p:sp>
        <p:sp>
          <p:nvSpPr>
            <p:cNvPr id="17" name="TextBox 16">
              <a:extLst>
                <a:ext uri="{FF2B5EF4-FFF2-40B4-BE49-F238E27FC236}">
                  <a16:creationId xmlns:a16="http://schemas.microsoft.com/office/drawing/2014/main" id="{079E99B6-19BD-2675-E5B2-C4E8804D19D7}"/>
                </a:ext>
              </a:extLst>
            </p:cNvPr>
            <p:cNvSpPr txBox="1"/>
            <p:nvPr/>
          </p:nvSpPr>
          <p:spPr>
            <a:xfrm>
              <a:off x="9660769" y="4663808"/>
              <a:ext cx="3918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9</a:t>
              </a:r>
            </a:p>
          </p:txBody>
        </p:sp>
        <p:sp>
          <p:nvSpPr>
            <p:cNvPr id="18" name="TextBox 17">
              <a:extLst>
                <a:ext uri="{FF2B5EF4-FFF2-40B4-BE49-F238E27FC236}">
                  <a16:creationId xmlns:a16="http://schemas.microsoft.com/office/drawing/2014/main" id="{9540819D-578B-99AF-7ACA-F93F76A79C85}"/>
                </a:ext>
              </a:extLst>
            </p:cNvPr>
            <p:cNvSpPr txBox="1"/>
            <p:nvPr/>
          </p:nvSpPr>
          <p:spPr>
            <a:xfrm>
              <a:off x="10471515" y="4663809"/>
              <a:ext cx="6364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10</a:t>
              </a:r>
            </a:p>
          </p:txBody>
        </p:sp>
      </p:grpSp>
      <p:sp>
        <p:nvSpPr>
          <p:cNvPr id="19" name="Title 2">
            <a:extLst>
              <a:ext uri="{FF2B5EF4-FFF2-40B4-BE49-F238E27FC236}">
                <a16:creationId xmlns:a16="http://schemas.microsoft.com/office/drawing/2014/main" id="{8D01FB9A-BC7D-5EB3-7BB2-BBAEF5177197}"/>
              </a:ext>
            </a:extLst>
          </p:cNvPr>
          <p:cNvSpPr txBox="1">
            <a:spLocks/>
          </p:cNvSpPr>
          <p:nvPr/>
        </p:nvSpPr>
        <p:spPr>
          <a:xfrm>
            <a:off x="1233334" y="1874895"/>
            <a:ext cx="10972800" cy="9821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rPr>
              <a:t>Describe where 7 is on a number line in relation to 5 and 10.</a:t>
            </a:r>
            <a:endParaRPr kumimoji="0" lang="en-GB"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spTree>
    <p:extLst>
      <p:ext uri="{BB962C8B-B14F-4D97-AF65-F5344CB8AC3E}">
        <p14:creationId xmlns:p14="http://schemas.microsoft.com/office/powerpoint/2010/main" val="148397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grpSp>
        <p:nvGrpSpPr>
          <p:cNvPr id="2" name="Group 1">
            <a:extLst>
              <a:ext uri="{FF2B5EF4-FFF2-40B4-BE49-F238E27FC236}">
                <a16:creationId xmlns:a16="http://schemas.microsoft.com/office/drawing/2014/main" id="{EEFF110A-B7CE-C6F5-A8F4-849F7B2CF475}"/>
              </a:ext>
            </a:extLst>
          </p:cNvPr>
          <p:cNvGrpSpPr/>
          <p:nvPr/>
        </p:nvGrpSpPr>
        <p:grpSpPr>
          <a:xfrm>
            <a:off x="685800" y="2338354"/>
            <a:ext cx="4592798" cy="2181292"/>
            <a:chOff x="1960402" y="1539458"/>
            <a:chExt cx="8315324" cy="3949259"/>
          </a:xfrm>
        </p:grpSpPr>
        <p:sp>
          <p:nvSpPr>
            <p:cNvPr id="6" name="AutoShape 10">
              <a:extLst>
                <a:ext uri="{FF2B5EF4-FFF2-40B4-BE49-F238E27FC236}">
                  <a16:creationId xmlns:a16="http://schemas.microsoft.com/office/drawing/2014/main" id="{AD49DED5-5358-479E-967F-E233C4B9AC65}"/>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7" name="Oval 6">
              <a:extLst>
                <a:ext uri="{FF2B5EF4-FFF2-40B4-BE49-F238E27FC236}">
                  <a16:creationId xmlns:a16="http://schemas.microsoft.com/office/drawing/2014/main" id="{9AF43934-338A-4AB9-9960-758DF0A9567D}"/>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387AFB5C-1810-411E-898B-E05002DBFE60}"/>
                </a:ext>
              </a:extLst>
            </p:cNvPr>
            <p:cNvSpPr/>
            <p:nvPr/>
          </p:nvSpPr>
          <p:spPr>
            <a:xfrm>
              <a:off x="468038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8EDAF62-EC49-43AD-8C47-9441209FC0F7}"/>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EDD65FCE-1671-43D5-B2F2-CB8690D060B6}"/>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95C33FDB-652A-4E3A-911A-82397CE0E5FC}"/>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C11B57C3-3F2D-4FF3-A1AB-25EE1EABB685}"/>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80CFCC3A-5AFF-4F4D-9E68-50A7FC532E75}"/>
                </a:ext>
              </a:extLst>
            </p:cNvPr>
            <p:cNvSpPr/>
            <p:nvPr/>
          </p:nvSpPr>
          <p:spPr>
            <a:xfrm>
              <a:off x="4683919"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E4D932D4-6BD7-46C9-B2B9-0F6C6C9DD9A1}"/>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6FFE31D-AB90-45FA-B928-A3434D129FDB}"/>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AutoShape 10">
              <a:extLst>
                <a:ext uri="{FF2B5EF4-FFF2-40B4-BE49-F238E27FC236}">
                  <a16:creationId xmlns:a16="http://schemas.microsoft.com/office/drawing/2014/main" id="{E49D621A-C9B1-437D-9689-8A6EBD97DCB0}"/>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7" name="Oval 16">
              <a:extLst>
                <a:ext uri="{FF2B5EF4-FFF2-40B4-BE49-F238E27FC236}">
                  <a16:creationId xmlns:a16="http://schemas.microsoft.com/office/drawing/2014/main" id="{D137C036-AB7B-43AC-9350-40D7EAFBC20B}"/>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04983BA9-150D-4473-A152-CBAA0C25AA39}"/>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12D08DF6-50FC-48D3-A6C8-9ABF124C17CE}"/>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E8FB5BAC-F47F-44AB-932F-3E894D36B3FE}"/>
                </a:ext>
              </a:extLst>
            </p:cNvPr>
            <p:cNvSpPr/>
            <p:nvPr/>
          </p:nvSpPr>
          <p:spPr>
            <a:xfrm>
              <a:off x="6518097"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8BEF3CFA-8FC4-47FB-8B14-8A09D6C78FAA}"/>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26CAAD6F-3DD1-4A0F-8845-0C92B7315B9E}"/>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D65B07FF-120F-4D2D-B9F8-F7E93E403870}"/>
                </a:ext>
              </a:extLst>
            </p:cNvPr>
            <p:cNvSpPr/>
            <p:nvPr/>
          </p:nvSpPr>
          <p:spPr>
            <a:xfrm>
              <a:off x="6518097"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1E8837CC-3992-48FB-9E4A-75265E11B62D}"/>
                </a:ext>
              </a:extLst>
            </p:cNvPr>
            <p:cNvSpPr/>
            <p:nvPr/>
          </p:nvSpPr>
          <p:spPr>
            <a:xfrm>
              <a:off x="3472279" y="2964827"/>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5" name="Title 2">
            <a:extLst>
              <a:ext uri="{FF2B5EF4-FFF2-40B4-BE49-F238E27FC236}">
                <a16:creationId xmlns:a16="http://schemas.microsoft.com/office/drawing/2014/main" id="{6671AD67-2B67-4683-95B5-4BDCB01FB6C8}"/>
              </a:ext>
            </a:extLst>
          </p:cNvPr>
          <p:cNvSpPr>
            <a:spLocks noGrp="1"/>
          </p:cNvSpPr>
          <p:nvPr>
            <p:ph type="title"/>
          </p:nvPr>
        </p:nvSpPr>
        <p:spPr>
          <a:xfrm>
            <a:off x="1739215" y="606286"/>
            <a:ext cx="10972800" cy="982117"/>
          </a:xfrm>
        </p:spPr>
        <p:txBody>
          <a:bodyPr>
            <a:normAutofit/>
          </a:bodyPr>
          <a:lstStyle/>
          <a:p>
            <a:r>
              <a:rPr lang="en-US" sz="2800" b="0" dirty="0"/>
              <a:t>Think about 7 on the double dice frame and the rekenrek.</a:t>
            </a:r>
            <a:br>
              <a:rPr lang="en-US" sz="2800" b="0" dirty="0"/>
            </a:br>
            <a:r>
              <a:rPr lang="en-US" sz="2800" b="0" dirty="0"/>
              <a:t>What’s the same? What’s different?</a:t>
            </a:r>
            <a:endParaRPr lang="en-GB" sz="2800" b="0" dirty="0"/>
          </a:p>
        </p:txBody>
      </p:sp>
      <p:pic>
        <p:nvPicPr>
          <p:cNvPr id="3" name="Picture 2">
            <a:extLst>
              <a:ext uri="{FF2B5EF4-FFF2-40B4-BE49-F238E27FC236}">
                <a16:creationId xmlns:a16="http://schemas.microsoft.com/office/drawing/2014/main" id="{C484D322-E738-C837-1488-99A3BB1ACF97}"/>
              </a:ext>
            </a:extLst>
          </p:cNvPr>
          <p:cNvPicPr>
            <a:picLocks noChangeAspect="1"/>
          </p:cNvPicPr>
          <p:nvPr/>
        </p:nvPicPr>
        <p:blipFill>
          <a:blip r:embed="rId3"/>
          <a:stretch>
            <a:fillRect/>
          </a:stretch>
        </p:blipFill>
        <p:spPr>
          <a:xfrm>
            <a:off x="5926664" y="3125627"/>
            <a:ext cx="5688061" cy="499915"/>
          </a:xfrm>
          <a:prstGeom prst="rect">
            <a:avLst/>
          </a:prstGeom>
        </p:spPr>
      </p:pic>
    </p:spTree>
    <p:extLst>
      <p:ext uri="{BB962C8B-B14F-4D97-AF65-F5344CB8AC3E}">
        <p14:creationId xmlns:p14="http://schemas.microsoft.com/office/powerpoint/2010/main" val="2249799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71AD67-2B67-4683-95B5-4BDCB01FB6C8}"/>
              </a:ext>
            </a:extLst>
          </p:cNvPr>
          <p:cNvSpPr>
            <a:spLocks noGrp="1"/>
          </p:cNvSpPr>
          <p:nvPr>
            <p:ph type="title"/>
          </p:nvPr>
        </p:nvSpPr>
        <p:spPr/>
        <p:txBody>
          <a:bodyPr>
            <a:normAutofit fontScale="90000"/>
          </a:bodyPr>
          <a:lstStyle/>
          <a:p>
            <a:r>
              <a:rPr lang="en-GB" sz="2800" b="0" dirty="0"/>
              <a:t>Use your rekenrek to make the number shown. Then make 7.</a:t>
            </a:r>
            <a:br>
              <a:rPr lang="en-GB" sz="2800" b="0" dirty="0"/>
            </a:br>
            <a:endParaRPr lang="en-GB" sz="2800" b="0" dirty="0"/>
          </a:p>
        </p:txBody>
      </p:sp>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28" name="AutoShape 10">
            <a:extLst>
              <a:ext uri="{FF2B5EF4-FFF2-40B4-BE49-F238E27FC236}">
                <a16:creationId xmlns:a16="http://schemas.microsoft.com/office/drawing/2014/main" id="{C691999A-4F37-46D1-BC6D-005BE22DEC4E}"/>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29" name="Oval 28">
            <a:extLst>
              <a:ext uri="{FF2B5EF4-FFF2-40B4-BE49-F238E27FC236}">
                <a16:creationId xmlns:a16="http://schemas.microsoft.com/office/drawing/2014/main" id="{4F6C0ECE-348E-48A2-A287-E701CB453029}"/>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AE408828-E829-4FD8-A1CC-48EAC240F3CE}"/>
              </a:ext>
            </a:extLst>
          </p:cNvPr>
          <p:cNvSpPr/>
          <p:nvPr/>
        </p:nvSpPr>
        <p:spPr>
          <a:xfrm>
            <a:off x="4683919" y="190268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66A3EFB3-D773-468A-A167-9BDAF6901246}"/>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856CC4E0-8E07-409B-B89C-C232360E17E5}"/>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FDBB65C3-B2DE-42B3-88C1-B684AE1D205D}"/>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69CAA770-897C-4F97-9FF0-3D1BF1F947BD}"/>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92A54691-9ACB-4198-9B06-81B022D7541D}"/>
              </a:ext>
            </a:extLst>
          </p:cNvPr>
          <p:cNvSpPr/>
          <p:nvPr/>
        </p:nvSpPr>
        <p:spPr>
          <a:xfrm>
            <a:off x="4683919"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59A9576E-CDD8-4AD7-B6FD-139773DEC9DF}"/>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8560D6A7-2FA4-4AB9-A5DA-F385F5902CA7}"/>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AutoShape 10">
            <a:extLst>
              <a:ext uri="{FF2B5EF4-FFF2-40B4-BE49-F238E27FC236}">
                <a16:creationId xmlns:a16="http://schemas.microsoft.com/office/drawing/2014/main" id="{86E95D11-CE1F-4CD5-80BE-445DA199A609}"/>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39" name="Oval 38">
            <a:extLst>
              <a:ext uri="{FF2B5EF4-FFF2-40B4-BE49-F238E27FC236}">
                <a16:creationId xmlns:a16="http://schemas.microsoft.com/office/drawing/2014/main" id="{E1067294-BB17-4EA3-BDB9-05247F15748A}"/>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A6A0CEAD-0AAD-48F9-B1FB-1084D5FAA869}"/>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6DD2FA57-40CC-4C85-9DEE-196103B92942}"/>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F1178565-A373-43B5-A2BB-02E2EDFF6F60}"/>
              </a:ext>
            </a:extLst>
          </p:cNvPr>
          <p:cNvSpPr/>
          <p:nvPr/>
        </p:nvSpPr>
        <p:spPr>
          <a:xfrm>
            <a:off x="6518097"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6A074143-6D3F-48D3-B9F0-8F7802E0F920}"/>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EB057D2B-9526-4BFC-9BB0-64CDF43F8563}"/>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83A53D06-EB8E-4DA7-9148-67E383D1E6D5}"/>
              </a:ext>
            </a:extLst>
          </p:cNvPr>
          <p:cNvSpPr/>
          <p:nvPr/>
        </p:nvSpPr>
        <p:spPr>
          <a:xfrm>
            <a:off x="3472279" y="2980879"/>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BB1E28A3-10C1-4205-AAFC-16DA2462170E}"/>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585858"/>
                </a:solidFill>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1912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500"/>
                                        <p:tgtEl>
                                          <p:spTgt spid="4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26" presetClass="emph" presetSubtype="0" repeatCount="4000" fill="hold" grpId="1" nodeType="withEffect">
                                  <p:stCondLst>
                                    <p:cond delay="0"/>
                                  </p:stCondLst>
                                  <p:childTnLst>
                                    <p:animEffect transition="out" filter="fade">
                                      <p:cBhvr>
                                        <p:cTn id="28" dur="1000" tmFilter="0, 0; .2, .5; .8, .5; 1, 0"/>
                                        <p:tgtEl>
                                          <p:spTgt spid="47"/>
                                        </p:tgtEl>
                                      </p:cBhvr>
                                    </p:animEffect>
                                    <p:animScale>
                                      <p:cBhvr>
                                        <p:cTn id="29" dur="500" autoRev="1" fill="hold"/>
                                        <p:tgtEl>
                                          <p:spTgt spid="4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3" grpId="0" animBg="1"/>
      <p:bldP spid="35" grpId="0" animBg="1"/>
      <p:bldP spid="37" grpId="0" animBg="1"/>
      <p:bldP spid="42" grpId="0" animBg="1"/>
      <p:bldP spid="45" grpId="0" animBg="1"/>
      <p:bldP spid="47" grpId="0" animBg="1"/>
      <p:bldP spid="4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6" name="AutoShape 10">
            <a:extLst>
              <a:ext uri="{FF2B5EF4-FFF2-40B4-BE49-F238E27FC236}">
                <a16:creationId xmlns:a16="http://schemas.microsoft.com/office/drawing/2014/main" id="{48F09F91-7D37-45FB-B59C-31D25AE9527E}"/>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7" name="Oval 6">
            <a:extLst>
              <a:ext uri="{FF2B5EF4-FFF2-40B4-BE49-F238E27FC236}">
                <a16:creationId xmlns:a16="http://schemas.microsoft.com/office/drawing/2014/main" id="{6CF6E21E-A0EB-4C8D-A04C-73D08CE9DA1A}"/>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DE9F2B8-529A-4ADA-ADE5-F727AAEA2B8E}"/>
              </a:ext>
            </a:extLst>
          </p:cNvPr>
          <p:cNvSpPr/>
          <p:nvPr/>
        </p:nvSpPr>
        <p:spPr>
          <a:xfrm>
            <a:off x="4683919" y="190268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F601C60-A9ED-4FAF-A3E5-80DC1A2DB581}"/>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A2835239-0C9D-49B6-9931-069D49784057}"/>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563A37ED-A852-4520-AF0D-BB0820097455}"/>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3B0833A-57F0-4659-AF0B-B12AB7562EC6}"/>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66E161FA-BDE0-4818-AC10-36F103459196}"/>
              </a:ext>
            </a:extLst>
          </p:cNvPr>
          <p:cNvSpPr/>
          <p:nvPr/>
        </p:nvSpPr>
        <p:spPr>
          <a:xfrm>
            <a:off x="4683919"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609827F-3CFF-4617-8395-FD8873554FA0}"/>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DEBF287-952B-4717-8927-09E97D5E0674}"/>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AutoShape 10">
            <a:extLst>
              <a:ext uri="{FF2B5EF4-FFF2-40B4-BE49-F238E27FC236}">
                <a16:creationId xmlns:a16="http://schemas.microsoft.com/office/drawing/2014/main" id="{95B413F8-E117-486F-B8E1-EF3020790F07}"/>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7" name="Oval 16">
            <a:extLst>
              <a:ext uri="{FF2B5EF4-FFF2-40B4-BE49-F238E27FC236}">
                <a16:creationId xmlns:a16="http://schemas.microsoft.com/office/drawing/2014/main" id="{0EE38C10-CA5B-46E5-B942-4FCD3AA47D3B}"/>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25DC603C-78BD-4689-851B-5CBB1902D270}"/>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2EBB71F-3968-43CF-BC6E-462BED362959}"/>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DD7C317-6514-4FE5-A32C-8A20CA74FB9D}"/>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32BA49BA-19FD-437F-BFF4-BAC8EFF95AD2}"/>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3D6DC15-A9B0-41A8-9772-AD023E7B4ED3}"/>
              </a:ext>
            </a:extLst>
          </p:cNvPr>
          <p:cNvSpPr/>
          <p:nvPr/>
        </p:nvSpPr>
        <p:spPr>
          <a:xfrm>
            <a:off x="3472279" y="2980879"/>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C56898DD-228E-430C-8C5B-0F92536B7F99}"/>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4FE85DE8-80AD-4184-8E4D-372ECFB0CD38}"/>
              </a:ext>
            </a:extLst>
          </p:cNvPr>
          <p:cNvSpPr/>
          <p:nvPr/>
        </p:nvSpPr>
        <p:spPr>
          <a:xfrm>
            <a:off x="6518097" y="1912991"/>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585858"/>
                </a:solidFill>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259044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par>
                                <p:cTn id="24" presetID="26" presetClass="emph" presetSubtype="0" repeatCount="4000" fill="hold" grpId="1" nodeType="withEffect">
                                  <p:stCondLst>
                                    <p:cond delay="0"/>
                                  </p:stCondLst>
                                  <p:childTnLst>
                                    <p:animEffect transition="out" filter="fade">
                                      <p:cBhvr>
                                        <p:cTn id="25" dur="1000" tmFilter="0, 0; .2, .5; .8, .5; 1, 0"/>
                                        <p:tgtEl>
                                          <p:spTgt spid="24"/>
                                        </p:tgtEl>
                                      </p:cBhvr>
                                    </p:animEffect>
                                    <p:animScale>
                                      <p:cBhvr>
                                        <p:cTn id="26" dur="500" autoRev="1" fill="hold"/>
                                        <p:tgtEl>
                                          <p:spTgt spid="24"/>
                                        </p:tgtEl>
                                      </p:cBhvr>
                                      <p:by x="105000" y="105000"/>
                                    </p:animScale>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26" presetClass="emph" presetSubtype="0" repeatCount="4000" fill="hold" grpId="1" nodeType="withEffect">
                                  <p:stCondLst>
                                    <p:cond delay="0"/>
                                  </p:stCondLst>
                                  <p:childTnLst>
                                    <p:animEffect transition="out" filter="fade">
                                      <p:cBhvr>
                                        <p:cTn id="30" dur="1000" tmFilter="0, 0; .2, .5; .8, .5; 1, 0"/>
                                        <p:tgtEl>
                                          <p:spTgt spid="25"/>
                                        </p:tgtEl>
                                      </p:cBhvr>
                                    </p:animEffect>
                                    <p:animScale>
                                      <p:cBhvr>
                                        <p:cTn id="31" dur="500" autoRev="1" fill="hold"/>
                                        <p:tgtEl>
                                          <p:spTgt spid="2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22" grpId="0" animBg="1"/>
      <p:bldP spid="24" grpId="0" animBg="1"/>
      <p:bldP spid="24" grpId="1" animBg="1"/>
      <p:bldP spid="25" grpId="0" animBg="1"/>
      <p:bldP spid="2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4" name="AutoShape 10">
            <a:extLst>
              <a:ext uri="{FF2B5EF4-FFF2-40B4-BE49-F238E27FC236}">
                <a16:creationId xmlns:a16="http://schemas.microsoft.com/office/drawing/2014/main" id="{431786C7-D540-4168-81B0-87BD0223E93F}"/>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6" name="Oval 5">
            <a:extLst>
              <a:ext uri="{FF2B5EF4-FFF2-40B4-BE49-F238E27FC236}">
                <a16:creationId xmlns:a16="http://schemas.microsoft.com/office/drawing/2014/main" id="{A0D922BE-1DC7-4733-8BE4-75A68C59828C}"/>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350D1DC-5D20-44F6-B40E-CC2FB084D7CA}"/>
              </a:ext>
            </a:extLst>
          </p:cNvPr>
          <p:cNvSpPr/>
          <p:nvPr/>
        </p:nvSpPr>
        <p:spPr>
          <a:xfrm>
            <a:off x="4683919" y="1859400"/>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E156DE94-A56B-4A2E-B403-80AAC3E1BF15}"/>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EC5C92D-FB6A-49AD-9569-5FD84DA4501E}"/>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C083573D-E61B-4580-A35D-D74019D4E817}"/>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9F38EC04-FC5A-4F61-A635-B7FA18AA30F4}"/>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D3FC068F-5B2B-4CFD-97CF-545D9AEFB7DF}"/>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843F21D0-9B9C-41A1-94FA-58AE6D4D775E}"/>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AutoShape 10">
            <a:extLst>
              <a:ext uri="{FF2B5EF4-FFF2-40B4-BE49-F238E27FC236}">
                <a16:creationId xmlns:a16="http://schemas.microsoft.com/office/drawing/2014/main" id="{0D2BDAF5-5570-4C55-9DDA-C716CF91C989}"/>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5" name="Oval 14">
            <a:extLst>
              <a:ext uri="{FF2B5EF4-FFF2-40B4-BE49-F238E27FC236}">
                <a16:creationId xmlns:a16="http://schemas.microsoft.com/office/drawing/2014/main" id="{C38FE084-0C97-4F21-9D94-C4AD2FD420CC}"/>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139B22E-5479-4F55-B971-803FB87B8425}"/>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44E6ACAD-560D-442F-83E2-877109D658D0}"/>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6DA2245-621F-481D-8D5F-8D3985DCC1C8}"/>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63A37F55-70F4-4A9D-972F-6F807ABE00EA}"/>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9260499D-77B1-4C51-8B69-C15906178F17}"/>
              </a:ext>
            </a:extLst>
          </p:cNvPr>
          <p:cNvSpPr/>
          <p:nvPr/>
        </p:nvSpPr>
        <p:spPr>
          <a:xfrm>
            <a:off x="4685565" y="4123949"/>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C6E3508C-63AA-42A5-9E4C-2812721A6738}"/>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24049C30-BF0B-4065-AC21-538B25D8DED7}"/>
              </a:ext>
            </a:extLst>
          </p:cNvPr>
          <p:cNvSpPr/>
          <p:nvPr/>
        </p:nvSpPr>
        <p:spPr>
          <a:xfrm>
            <a:off x="6518097" y="190011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4EA74AB7-0119-48C0-B5DD-66E0F649F5C7}"/>
              </a:ext>
            </a:extLst>
          </p:cNvPr>
          <p:cNvSpPr/>
          <p:nvPr/>
        </p:nvSpPr>
        <p:spPr>
          <a:xfrm>
            <a:off x="3488573" y="2964828"/>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330471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26" presetClass="emph" presetSubtype="0" repeatCount="4000" fill="hold" grpId="1" nodeType="withEffect">
                                  <p:stCondLst>
                                    <p:cond delay="0"/>
                                  </p:stCondLst>
                                  <p:childTnLst>
                                    <p:animEffect transition="out" filter="fade">
                                      <p:cBhvr>
                                        <p:cTn id="22" dur="1000" tmFilter="0, 0; .2, .5; .8, .5; 1, 0"/>
                                        <p:tgtEl>
                                          <p:spTgt spid="22"/>
                                        </p:tgtEl>
                                      </p:cBhvr>
                                    </p:animEffect>
                                    <p:animScale>
                                      <p:cBhvr>
                                        <p:cTn id="23" dur="500" autoRev="1" fill="hold"/>
                                        <p:tgtEl>
                                          <p:spTgt spid="22"/>
                                        </p:tgtEl>
                                      </p:cBhvr>
                                      <p:by x="105000" y="105000"/>
                                    </p:animScale>
                                  </p:childTnLst>
                                </p:cTn>
                              </p:par>
                              <p:par>
                                <p:cTn id="24" presetID="1"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par>
                                <p:cTn id="26" presetID="26" presetClass="emph" presetSubtype="0" repeatCount="4000" fill="hold" grpId="1" nodeType="withEffect">
                                  <p:stCondLst>
                                    <p:cond delay="0"/>
                                  </p:stCondLst>
                                  <p:childTnLst>
                                    <p:animEffect transition="out" filter="fade">
                                      <p:cBhvr>
                                        <p:cTn id="27" dur="1000" tmFilter="0, 0; .2, .5; .8, .5; 1, 0"/>
                                        <p:tgtEl>
                                          <p:spTgt spid="23"/>
                                        </p:tgtEl>
                                      </p:cBhvr>
                                    </p:animEffect>
                                    <p:animScale>
                                      <p:cBhvr>
                                        <p:cTn id="28" dur="500" autoRev="1" fill="hold"/>
                                        <p:tgtEl>
                                          <p:spTgt spid="23"/>
                                        </p:tgtEl>
                                      </p:cBhvr>
                                      <p:by x="105000" y="105000"/>
                                    </p:animScale>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26" presetClass="emph" presetSubtype="0" repeatCount="4000" fill="hold" grpId="1" nodeType="withEffect">
                                  <p:stCondLst>
                                    <p:cond delay="0"/>
                                  </p:stCondLst>
                                  <p:childTnLst>
                                    <p:animEffect transition="out" filter="fade">
                                      <p:cBhvr>
                                        <p:cTn id="32" dur="1000" tmFilter="0, 0; .2, .5; .8, .5; 1, 0"/>
                                        <p:tgtEl>
                                          <p:spTgt spid="24"/>
                                        </p:tgtEl>
                                      </p:cBhvr>
                                    </p:animEffect>
                                    <p:animScale>
                                      <p:cBhvr>
                                        <p:cTn id="33" dur="50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3" grpId="0" animBg="1"/>
      <p:bldP spid="20" grpId="0" animBg="1"/>
      <p:bldP spid="22" grpId="0" animBg="1"/>
      <p:bldP spid="22" grpId="1" animBg="1"/>
      <p:bldP spid="23" grpId="0" animBg="1"/>
      <p:bldP spid="23" grpId="1" animBg="1"/>
      <p:bldP spid="24" grpId="0" animBg="1"/>
      <p:bldP spid="2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4" name="AutoShape 10">
            <a:extLst>
              <a:ext uri="{FF2B5EF4-FFF2-40B4-BE49-F238E27FC236}">
                <a16:creationId xmlns:a16="http://schemas.microsoft.com/office/drawing/2014/main" id="{3997EF57-F902-4F87-A2BA-8AD505B522CB}"/>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6" name="Oval 5">
            <a:extLst>
              <a:ext uri="{FF2B5EF4-FFF2-40B4-BE49-F238E27FC236}">
                <a16:creationId xmlns:a16="http://schemas.microsoft.com/office/drawing/2014/main" id="{C5515CF5-CA33-4A1B-A1C7-F82E1C76F781}"/>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D93B09E-8593-4D39-AF2A-6523736720DD}"/>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B37091A0-C2A4-4B45-A18E-AEAEB51CCE0B}"/>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A6233685-EA44-4134-9B7A-02CE3F54199E}"/>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05C3BEB2-683D-407B-9B78-2DEF302C20EF}"/>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B46C0158-B633-4597-9A13-1488D0007727}"/>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DF70C223-6ECC-41BA-9808-B1289FC0D9C7}"/>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AutoShape 10">
            <a:extLst>
              <a:ext uri="{FF2B5EF4-FFF2-40B4-BE49-F238E27FC236}">
                <a16:creationId xmlns:a16="http://schemas.microsoft.com/office/drawing/2014/main" id="{A0B56567-4FFA-4079-A561-2BF4F6060EE2}"/>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4" name="Oval 13">
            <a:extLst>
              <a:ext uri="{FF2B5EF4-FFF2-40B4-BE49-F238E27FC236}">
                <a16:creationId xmlns:a16="http://schemas.microsoft.com/office/drawing/2014/main" id="{F2AAC4E0-8551-48BD-9F14-826EE8C3173F}"/>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5B4BEAB-B877-4298-BF3A-849C2D0974CF}"/>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6517BC90-FBBA-467C-8FB7-1903220EA6E7}"/>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691D32B5-356B-4590-AF7A-812A41A38C59}"/>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83D236-C39D-42CA-81F4-F1D389EA9A1B}"/>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A2B9B03B-3395-450D-B60D-416A1BD45A5E}"/>
              </a:ext>
            </a:extLst>
          </p:cNvPr>
          <p:cNvSpPr/>
          <p:nvPr/>
        </p:nvSpPr>
        <p:spPr>
          <a:xfrm>
            <a:off x="4689208" y="1879428"/>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73D2DD51-7929-4CCC-BAAF-CA7F034C9A4C}"/>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88B127FE-5B2C-421A-9912-3E1BAE03A4DC}"/>
              </a:ext>
            </a:extLst>
          </p:cNvPr>
          <p:cNvSpPr/>
          <p:nvPr/>
        </p:nvSpPr>
        <p:spPr>
          <a:xfrm>
            <a:off x="6518097" y="190011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B2CAC5A3-5608-46B8-AFAE-8E110642EFF9}"/>
              </a:ext>
            </a:extLst>
          </p:cNvPr>
          <p:cNvSpPr/>
          <p:nvPr/>
        </p:nvSpPr>
        <p:spPr>
          <a:xfrm>
            <a:off x="4683919" y="410129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AE39FDBF-94B0-43D5-A5E4-413E4B536D80}"/>
              </a:ext>
            </a:extLst>
          </p:cNvPr>
          <p:cNvSpPr/>
          <p:nvPr/>
        </p:nvSpPr>
        <p:spPr>
          <a:xfrm>
            <a:off x="3475742" y="2974591"/>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585858"/>
                </a:solidFill>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16757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26" presetClass="emph" presetSubtype="0" repeatCount="4000" fill="hold" grpId="1" nodeType="withEffect">
                                  <p:stCondLst>
                                    <p:cond delay="0"/>
                                  </p:stCondLst>
                                  <p:childTnLst>
                                    <p:animEffect transition="out" filter="fade">
                                      <p:cBhvr>
                                        <p:cTn id="19" dur="1000" tmFilter="0, 0; .2, .5; .8, .5; 1, 0"/>
                                        <p:tgtEl>
                                          <p:spTgt spid="21"/>
                                        </p:tgtEl>
                                      </p:cBhvr>
                                    </p:animEffect>
                                    <p:animScale>
                                      <p:cBhvr>
                                        <p:cTn id="20" dur="500" autoRev="1" fill="hold"/>
                                        <p:tgtEl>
                                          <p:spTgt spid="21"/>
                                        </p:tgtEl>
                                      </p:cBhvr>
                                      <p:by x="105000" y="105000"/>
                                    </p:animScale>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1000" tmFilter="0, 0; .2, .5; .8, .5; 1, 0"/>
                                        <p:tgtEl>
                                          <p:spTgt spid="22"/>
                                        </p:tgtEl>
                                      </p:cBhvr>
                                    </p:animEffect>
                                    <p:animScale>
                                      <p:cBhvr>
                                        <p:cTn id="25" dur="500" autoRev="1" fill="hold"/>
                                        <p:tgtEl>
                                          <p:spTgt spid="22"/>
                                        </p:tgtEl>
                                      </p:cBhvr>
                                      <p:by x="105000" y="105000"/>
                                    </p:animScale>
                                  </p:childTnLst>
                                </p:cTn>
                              </p:par>
                              <p:par>
                                <p:cTn id="26" presetID="1"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par>
                                <p:cTn id="28" presetID="26" presetClass="emph" presetSubtype="0" repeatCount="4000" fill="hold" grpId="1" nodeType="withEffect">
                                  <p:stCondLst>
                                    <p:cond delay="0"/>
                                  </p:stCondLst>
                                  <p:childTnLst>
                                    <p:animEffect transition="out" filter="fade">
                                      <p:cBhvr>
                                        <p:cTn id="29" dur="1000" tmFilter="0, 0; .2, .5; .8, .5; 1, 0"/>
                                        <p:tgtEl>
                                          <p:spTgt spid="23"/>
                                        </p:tgtEl>
                                      </p:cBhvr>
                                    </p:animEffect>
                                    <p:animScale>
                                      <p:cBhvr>
                                        <p:cTn id="30" dur="500" autoRev="1" fill="hold"/>
                                        <p:tgtEl>
                                          <p:spTgt spid="23"/>
                                        </p:tgtEl>
                                      </p:cBhvr>
                                      <p:by x="105000" y="105000"/>
                                    </p:animScale>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26" presetClass="emph" presetSubtype="0" repeatCount="4000" fill="hold" grpId="1" nodeType="withEffect">
                                  <p:stCondLst>
                                    <p:cond delay="0"/>
                                  </p:stCondLst>
                                  <p:childTnLst>
                                    <p:animEffect transition="out" filter="fade">
                                      <p:cBhvr>
                                        <p:cTn id="34" dur="1000" tmFilter="0, 0; .2, .5; .8, .5; 1, 0"/>
                                        <p:tgtEl>
                                          <p:spTgt spid="24"/>
                                        </p:tgtEl>
                                      </p:cBhvr>
                                    </p:animEffect>
                                    <p:animScale>
                                      <p:cBhvr>
                                        <p:cTn id="35" dur="50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9" grpId="0" animBg="1"/>
      <p:bldP spid="21" grpId="0" animBg="1"/>
      <p:bldP spid="21" grpId="1" animBg="1"/>
      <p:bldP spid="22" grpId="0" animBg="1"/>
      <p:bldP spid="22" grpId="1" animBg="1"/>
      <p:bldP spid="23" grpId="0" animBg="1"/>
      <p:bldP spid="23" grpId="1" animBg="1"/>
      <p:bldP spid="24" grpId="0" animBg="1"/>
      <p:bldP spid="2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4" name="AutoShape 10">
            <a:extLst>
              <a:ext uri="{FF2B5EF4-FFF2-40B4-BE49-F238E27FC236}">
                <a16:creationId xmlns:a16="http://schemas.microsoft.com/office/drawing/2014/main" id="{C115A038-930D-4020-B512-8A9A27E8BC1D}"/>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6" name="Oval 5">
            <a:extLst>
              <a:ext uri="{FF2B5EF4-FFF2-40B4-BE49-F238E27FC236}">
                <a16:creationId xmlns:a16="http://schemas.microsoft.com/office/drawing/2014/main" id="{6C16EBFA-82BC-4C34-AE00-6F5A567B675D}"/>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2A4B493-ED42-4776-A95F-93B69E741F2A}"/>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E3601DF7-C3FB-4EDB-96C1-48FE482B65FE}"/>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14A512C7-6848-4710-AD95-957BDE79831B}"/>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F4DC54C0-D71C-44AF-A209-F335123AB5F3}"/>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1A345AB3-1F12-46D1-B01E-6B057426EBA0}"/>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BE689D0-CCC7-48AC-A9E1-9BB2E185EEB1}"/>
              </a:ext>
            </a:extLst>
          </p:cNvPr>
          <p:cNvSpPr/>
          <p:nvPr/>
        </p:nvSpPr>
        <p:spPr>
          <a:xfrm>
            <a:off x="2360435" y="4122343"/>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AutoShape 10">
            <a:extLst>
              <a:ext uri="{FF2B5EF4-FFF2-40B4-BE49-F238E27FC236}">
                <a16:creationId xmlns:a16="http://schemas.microsoft.com/office/drawing/2014/main" id="{2AEBA4E6-98A9-4AAF-8C41-A8E17137C498}"/>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4" name="Oval 13">
            <a:extLst>
              <a:ext uri="{FF2B5EF4-FFF2-40B4-BE49-F238E27FC236}">
                <a16:creationId xmlns:a16="http://schemas.microsoft.com/office/drawing/2014/main" id="{E6E6BF57-EBC0-4705-BC65-310802B364BA}"/>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36128144-B8D5-4DEE-B8F1-D2DD1051E14D}"/>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CA474435-5A0A-4A8A-98C5-BDF118CC0DFC}"/>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27DADFD4-A47E-45F9-A1DE-CE272754F120}"/>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CCD73CA-D737-4975-BCCD-BC2E09DEABBE}"/>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D51ED1C-8172-4EF0-9973-505F2F173F5F}"/>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CB53D7AD-C2FB-414E-A0DE-128A6F76DA07}"/>
              </a:ext>
            </a:extLst>
          </p:cNvPr>
          <p:cNvSpPr/>
          <p:nvPr/>
        </p:nvSpPr>
        <p:spPr>
          <a:xfrm>
            <a:off x="6518097" y="190011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56645885-CCC7-4182-B87F-06713E7FFFA1}"/>
              </a:ext>
            </a:extLst>
          </p:cNvPr>
          <p:cNvSpPr/>
          <p:nvPr/>
        </p:nvSpPr>
        <p:spPr>
          <a:xfrm>
            <a:off x="4683919" y="410129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D903CF14-B7C0-43DB-8976-EC31FEBA4226}"/>
              </a:ext>
            </a:extLst>
          </p:cNvPr>
          <p:cNvSpPr/>
          <p:nvPr/>
        </p:nvSpPr>
        <p:spPr>
          <a:xfrm>
            <a:off x="4683919" y="1859400"/>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4F4B96A0-69BB-4369-A5EF-D79D1F5AB7F1}"/>
              </a:ext>
            </a:extLst>
          </p:cNvPr>
          <p:cNvSpPr/>
          <p:nvPr/>
        </p:nvSpPr>
        <p:spPr>
          <a:xfrm>
            <a:off x="3468745" y="297614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585858"/>
                </a:solidFill>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383271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26" presetClass="emph" presetSubtype="0" repeatCount="4000" fill="hold" grpId="1" nodeType="withEffect">
                                  <p:stCondLst>
                                    <p:cond delay="0"/>
                                  </p:stCondLst>
                                  <p:childTnLst>
                                    <p:animEffect transition="out" filter="fade">
                                      <p:cBhvr>
                                        <p:cTn id="16" dur="1000" tmFilter="0, 0; .2, .5; .8, .5; 1, 0"/>
                                        <p:tgtEl>
                                          <p:spTgt spid="20"/>
                                        </p:tgtEl>
                                      </p:cBhvr>
                                    </p:animEffect>
                                    <p:animScale>
                                      <p:cBhvr>
                                        <p:cTn id="17" dur="500" autoRev="1" fill="hold"/>
                                        <p:tgtEl>
                                          <p:spTgt spid="20"/>
                                        </p:tgtEl>
                                      </p:cBhvr>
                                      <p:by x="105000" y="105000"/>
                                    </p:animScale>
                                  </p:childTnLst>
                                </p:cTn>
                              </p:par>
                              <p:par>
                                <p:cTn id="18" presetID="1"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26" presetClass="emph" presetSubtype="0" repeatCount="4000" fill="hold" grpId="1" nodeType="withEffect">
                                  <p:stCondLst>
                                    <p:cond delay="0"/>
                                  </p:stCondLst>
                                  <p:childTnLst>
                                    <p:animEffect transition="out" filter="fade">
                                      <p:cBhvr>
                                        <p:cTn id="21" dur="1000" tmFilter="0, 0; .2, .5; .8, .5; 1, 0"/>
                                        <p:tgtEl>
                                          <p:spTgt spid="21"/>
                                        </p:tgtEl>
                                      </p:cBhvr>
                                    </p:animEffect>
                                    <p:animScale>
                                      <p:cBhvr>
                                        <p:cTn id="22" dur="500" autoRev="1" fill="hold"/>
                                        <p:tgtEl>
                                          <p:spTgt spid="21"/>
                                        </p:tgtEl>
                                      </p:cBhvr>
                                      <p:by x="105000" y="105000"/>
                                    </p:animScale>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26" presetClass="emph" presetSubtype="0" repeatCount="4000" fill="hold" grpId="1" nodeType="withEffect">
                                  <p:stCondLst>
                                    <p:cond delay="0"/>
                                  </p:stCondLst>
                                  <p:childTnLst>
                                    <p:animEffect transition="out" filter="fade">
                                      <p:cBhvr>
                                        <p:cTn id="26" dur="1000" tmFilter="0, 0; .2, .5; .8, .5; 1, 0"/>
                                        <p:tgtEl>
                                          <p:spTgt spid="22"/>
                                        </p:tgtEl>
                                      </p:cBhvr>
                                    </p:animEffect>
                                    <p:animScale>
                                      <p:cBhvr>
                                        <p:cTn id="27" dur="500" autoRev="1" fill="hold"/>
                                        <p:tgtEl>
                                          <p:spTgt spid="22"/>
                                        </p:tgtEl>
                                      </p:cBhvr>
                                      <p:by x="105000" y="105000"/>
                                    </p:animScale>
                                  </p:childTnLst>
                                </p:cTn>
                              </p:par>
                              <p:par>
                                <p:cTn id="28" presetID="1"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26" presetClass="emph" presetSubtype="0" repeatCount="4000" fill="hold" grpId="1" nodeType="withEffect">
                                  <p:stCondLst>
                                    <p:cond delay="0"/>
                                  </p:stCondLst>
                                  <p:childTnLst>
                                    <p:animEffect transition="out" filter="fade">
                                      <p:cBhvr>
                                        <p:cTn id="31" dur="1000" tmFilter="0, 0; .2, .5; .8, .5; 1, 0"/>
                                        <p:tgtEl>
                                          <p:spTgt spid="23"/>
                                        </p:tgtEl>
                                      </p:cBhvr>
                                    </p:animEffect>
                                    <p:animScale>
                                      <p:cBhvr>
                                        <p:cTn id="32" dur="500" autoRev="1" fill="hold"/>
                                        <p:tgtEl>
                                          <p:spTgt spid="23"/>
                                        </p:tgtEl>
                                      </p:cBhvr>
                                      <p:by x="105000" y="105000"/>
                                    </p:animScale>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1000" tmFilter="0, 0; .2, .5; .8, .5; 1, 0"/>
                                        <p:tgtEl>
                                          <p:spTgt spid="24"/>
                                        </p:tgtEl>
                                      </p:cBhvr>
                                    </p:animEffect>
                                    <p:animScale>
                                      <p:cBhvr>
                                        <p:cTn id="37" dur="50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DB879-63F8-4E6E-A16D-F30B5D5F4C0B}"/>
              </a:ext>
            </a:extLst>
          </p:cNvPr>
          <p:cNvSpPr>
            <a:spLocks noGrp="1"/>
          </p:cNvSpPr>
          <p:nvPr>
            <p:ph type="title"/>
          </p:nvPr>
        </p:nvSpPr>
        <p:spPr>
          <a:xfrm>
            <a:off x="2178424" y="624110"/>
            <a:ext cx="9326187" cy="1280890"/>
          </a:xfrm>
        </p:spPr>
        <p:txBody>
          <a:bodyPr/>
          <a:lstStyle/>
          <a:p>
            <a:r>
              <a:rPr lang="en-GB" dirty="0"/>
              <a:t>What does the National Curriculum say?</a:t>
            </a:r>
          </a:p>
        </p:txBody>
      </p:sp>
      <p:sp>
        <p:nvSpPr>
          <p:cNvPr id="3" name="Content Placeholder 2">
            <a:extLst>
              <a:ext uri="{FF2B5EF4-FFF2-40B4-BE49-F238E27FC236}">
                <a16:creationId xmlns:a16="http://schemas.microsoft.com/office/drawing/2014/main" id="{91CA5531-14AA-49E7-94C7-D218B5D14C7F}"/>
              </a:ext>
            </a:extLst>
          </p:cNvPr>
          <p:cNvSpPr>
            <a:spLocks noGrp="1"/>
          </p:cNvSpPr>
          <p:nvPr>
            <p:ph sz="half" idx="1"/>
          </p:nvPr>
        </p:nvSpPr>
        <p:spPr>
          <a:xfrm>
            <a:off x="2589212" y="2133600"/>
            <a:ext cx="8338764" cy="3777622"/>
          </a:xfrm>
        </p:spPr>
        <p:txBody>
          <a:bodyPr/>
          <a:lstStyle/>
          <a:p>
            <a:pPr marL="0" indent="0">
              <a:buNone/>
            </a:pPr>
            <a:r>
              <a:rPr lang="en-GB" dirty="0"/>
              <a:t>The curriculum aims that all children:</a:t>
            </a:r>
          </a:p>
          <a:p>
            <a:r>
              <a:rPr lang="en-GB" b="1" dirty="0"/>
              <a:t>become fluent </a:t>
            </a:r>
            <a:r>
              <a:rPr lang="en-GB" dirty="0"/>
              <a:t>in the fundamentals of mathematics, including through varied and frequent practice with increasingly complex problems over time, so that pupils develop conceptual understanding and the ability to recall and apply knowledge rapidly and accurately.  </a:t>
            </a:r>
          </a:p>
          <a:p>
            <a:r>
              <a:rPr lang="en-GB" dirty="0"/>
              <a:t>can </a:t>
            </a:r>
            <a:r>
              <a:rPr lang="en-GB" b="1" dirty="0"/>
              <a:t>reason mathematically </a:t>
            </a:r>
            <a:r>
              <a:rPr lang="en-GB" dirty="0"/>
              <a:t>by following a line of enquiry, conjecturing relationships and generalisations, and developing an argument, justification or proof using mathematical language. </a:t>
            </a:r>
          </a:p>
          <a:p>
            <a:r>
              <a:rPr lang="en-GB" dirty="0"/>
              <a:t>can </a:t>
            </a:r>
            <a:r>
              <a:rPr lang="en-GB" b="1" dirty="0"/>
              <a:t>solve problems </a:t>
            </a:r>
            <a:r>
              <a:rPr lang="en-GB" dirty="0"/>
              <a:t>by applying their mathematics to a variety of routine and non-routine problems with increasing sophistication, including breaking down problems into a series of simpler steps and persevering in seeking solutions. </a:t>
            </a:r>
          </a:p>
          <a:p>
            <a:pPr marL="0" indent="0">
              <a:buNone/>
            </a:pPr>
            <a:endParaRPr lang="en-GB" dirty="0"/>
          </a:p>
        </p:txBody>
      </p:sp>
    </p:spTree>
    <p:extLst>
      <p:ext uri="{BB962C8B-B14F-4D97-AF65-F5344CB8AC3E}">
        <p14:creationId xmlns:p14="http://schemas.microsoft.com/office/powerpoint/2010/main" val="1735185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
        <p:nvSpPr>
          <p:cNvPr id="4" name="AutoShape 10">
            <a:extLst>
              <a:ext uri="{FF2B5EF4-FFF2-40B4-BE49-F238E27FC236}">
                <a16:creationId xmlns:a16="http://schemas.microsoft.com/office/drawing/2014/main" id="{C0D37550-9A13-472C-82C1-F8104DFC8672}"/>
              </a:ext>
            </a:extLst>
          </p:cNvPr>
          <p:cNvSpPr>
            <a:spLocks noChangeArrowheads="1"/>
          </p:cNvSpPr>
          <p:nvPr/>
        </p:nvSpPr>
        <p:spPr bwMode="auto">
          <a:xfrm>
            <a:off x="1960402"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6" name="Oval 5">
            <a:extLst>
              <a:ext uri="{FF2B5EF4-FFF2-40B4-BE49-F238E27FC236}">
                <a16:creationId xmlns:a16="http://schemas.microsoft.com/office/drawing/2014/main" id="{94F97DB9-D7B2-4295-9149-D107670FA12F}"/>
              </a:ext>
            </a:extLst>
          </p:cNvPr>
          <p:cNvSpPr/>
          <p:nvPr/>
        </p:nvSpPr>
        <p:spPr>
          <a:xfrm>
            <a:off x="4683919"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0FB33E6-B7B9-4D42-9F5B-0A583C55C292}"/>
              </a:ext>
            </a:extLst>
          </p:cNvPr>
          <p:cNvSpPr/>
          <p:nvPr/>
        </p:nvSpPr>
        <p:spPr>
          <a:xfrm>
            <a:off x="3472279"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955B98F-22D3-4A29-A7B8-90274010BBE6}"/>
              </a:ext>
            </a:extLst>
          </p:cNvPr>
          <p:cNvSpPr/>
          <p:nvPr/>
        </p:nvSpPr>
        <p:spPr>
          <a:xfrm>
            <a:off x="2363969"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98EE1620-E46E-4B09-8F16-B86337EC8D46}"/>
              </a:ext>
            </a:extLst>
          </p:cNvPr>
          <p:cNvSpPr/>
          <p:nvPr/>
        </p:nvSpPr>
        <p:spPr>
          <a:xfrm>
            <a:off x="2360435" y="1913996"/>
            <a:ext cx="1111844" cy="1112400"/>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B2F58655-7CC0-441E-BAA3-497508741ED2}"/>
              </a:ext>
            </a:extLst>
          </p:cNvPr>
          <p:cNvSpPr/>
          <p:nvPr/>
        </p:nvSpPr>
        <p:spPr>
          <a:xfrm>
            <a:off x="4683919"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25BDADBF-F19E-4D78-97FF-A21099DF7CAA}"/>
              </a:ext>
            </a:extLst>
          </p:cNvPr>
          <p:cNvSpPr/>
          <p:nvPr/>
        </p:nvSpPr>
        <p:spPr>
          <a:xfrm>
            <a:off x="2360435"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2" name="AutoShape 10">
            <a:extLst>
              <a:ext uri="{FF2B5EF4-FFF2-40B4-BE49-F238E27FC236}">
                <a16:creationId xmlns:a16="http://schemas.microsoft.com/office/drawing/2014/main" id="{921A44F7-FB88-40DC-907A-F41E871FAE44}"/>
              </a:ext>
            </a:extLst>
          </p:cNvPr>
          <p:cNvSpPr>
            <a:spLocks noChangeArrowheads="1"/>
          </p:cNvSpPr>
          <p:nvPr/>
        </p:nvSpPr>
        <p:spPr bwMode="auto">
          <a:xfrm>
            <a:off x="6118064" y="1539458"/>
            <a:ext cx="4157662" cy="3949259"/>
          </a:xfrm>
          <a:prstGeom prst="rect">
            <a:avLst/>
          </a:prstGeom>
          <a:solidFill>
            <a:srgbClr val="F3F3F3"/>
          </a:solidFill>
          <a:ln w="31750" algn="ctr">
            <a:solidFill>
              <a:srgbClr val="000000"/>
            </a:solidFill>
            <a:round/>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3" name="Oval 12">
            <a:extLst>
              <a:ext uri="{FF2B5EF4-FFF2-40B4-BE49-F238E27FC236}">
                <a16:creationId xmlns:a16="http://schemas.microsoft.com/office/drawing/2014/main" id="{DF363094-12F5-4C9C-B5D4-B9CF4BE70DA2}"/>
              </a:ext>
            </a:extLst>
          </p:cNvPr>
          <p:cNvSpPr/>
          <p:nvPr/>
        </p:nvSpPr>
        <p:spPr>
          <a:xfrm>
            <a:off x="8841581" y="188236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8A67B8E7-FA43-43AF-9DE6-7E3798EABC27}"/>
              </a:ext>
            </a:extLst>
          </p:cNvPr>
          <p:cNvSpPr/>
          <p:nvPr/>
        </p:nvSpPr>
        <p:spPr>
          <a:xfrm>
            <a:off x="7629941" y="2964828"/>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953B66E3-4870-420F-A066-17C5485AECC9}"/>
              </a:ext>
            </a:extLst>
          </p:cNvPr>
          <p:cNvSpPr/>
          <p:nvPr/>
        </p:nvSpPr>
        <p:spPr>
          <a:xfrm>
            <a:off x="6521631" y="190268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06739234-DF0B-47CA-B19A-8CEAC8F36258}"/>
              </a:ext>
            </a:extLst>
          </p:cNvPr>
          <p:cNvSpPr/>
          <p:nvPr/>
        </p:nvSpPr>
        <p:spPr>
          <a:xfrm>
            <a:off x="8841581" y="4122343"/>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11C1F8E-B107-4CAF-BEBB-84FEE18913AD}"/>
              </a:ext>
            </a:extLst>
          </p:cNvPr>
          <p:cNvSpPr/>
          <p:nvPr/>
        </p:nvSpPr>
        <p:spPr>
          <a:xfrm>
            <a:off x="6518097" y="4122342"/>
            <a:ext cx="1111844" cy="111240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7CD8176-D249-4DCC-B372-B84B44653007}"/>
              </a:ext>
            </a:extLst>
          </p:cNvPr>
          <p:cNvSpPr/>
          <p:nvPr/>
        </p:nvSpPr>
        <p:spPr>
          <a:xfrm>
            <a:off x="6518097" y="4122343"/>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087A47BB-593C-4937-BE0B-6C381C807D9D}"/>
              </a:ext>
            </a:extLst>
          </p:cNvPr>
          <p:cNvSpPr/>
          <p:nvPr/>
        </p:nvSpPr>
        <p:spPr>
          <a:xfrm>
            <a:off x="6518097" y="190011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8FA61C2E-61CD-4155-855B-C7616CD966B9}"/>
              </a:ext>
            </a:extLst>
          </p:cNvPr>
          <p:cNvSpPr/>
          <p:nvPr/>
        </p:nvSpPr>
        <p:spPr>
          <a:xfrm>
            <a:off x="4683919" y="410129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4096C30-8D44-45D5-A525-74CB02C99499}"/>
              </a:ext>
            </a:extLst>
          </p:cNvPr>
          <p:cNvSpPr/>
          <p:nvPr/>
        </p:nvSpPr>
        <p:spPr>
          <a:xfrm>
            <a:off x="4683919" y="190011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6F3086C-F8AA-4DFF-9B05-C1931A4F8175}"/>
              </a:ext>
            </a:extLst>
          </p:cNvPr>
          <p:cNvSpPr/>
          <p:nvPr/>
        </p:nvSpPr>
        <p:spPr>
          <a:xfrm>
            <a:off x="3468745" y="2976142"/>
            <a:ext cx="1111844" cy="11124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808AB03E-7A79-4FD9-8ACC-E24E5D7E2DED}"/>
              </a:ext>
            </a:extLst>
          </p:cNvPr>
          <p:cNvSpPr/>
          <p:nvPr/>
        </p:nvSpPr>
        <p:spPr>
          <a:xfrm>
            <a:off x="2356901" y="4133656"/>
            <a:ext cx="1111844" cy="1078600"/>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680460" y="5735390"/>
            <a:ext cx="4831080" cy="715089"/>
          </a:xfrm>
          <a:prstGeom prst="roundRect">
            <a:avLst/>
          </a:prstGeom>
          <a:solidFill>
            <a:schemeClr val="bg1"/>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585858"/>
                </a:solidFill>
                <a:latin typeface="Century Gothic" panose="020B0502020202020204" pitchFamily="34" charset="0"/>
              </a:rPr>
              <a:t>_____ needs _____ to make 7;</a:t>
            </a:r>
          </a:p>
          <a:p>
            <a:pPr algn="ctr"/>
            <a:r>
              <a:rPr lang="en-GB" dirty="0">
                <a:solidFill>
                  <a:srgbClr val="585858"/>
                </a:solidFill>
                <a:latin typeface="Century Gothic" panose="020B0502020202020204" pitchFamily="34" charset="0"/>
              </a:rPr>
              <a:t>_____ and _____ make 7.</a:t>
            </a:r>
          </a:p>
        </p:txBody>
      </p:sp>
    </p:spTree>
    <p:extLst>
      <p:ext uri="{BB962C8B-B14F-4D97-AF65-F5344CB8AC3E}">
        <p14:creationId xmlns:p14="http://schemas.microsoft.com/office/powerpoint/2010/main" val="73657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par>
                                <p:cTn id="12" presetID="26" presetClass="emph" presetSubtype="0" repeatCount="4000" fill="hold" grpId="1" nodeType="withEffect">
                                  <p:stCondLst>
                                    <p:cond delay="0"/>
                                  </p:stCondLst>
                                  <p:childTnLst>
                                    <p:animEffect transition="out" filter="fade">
                                      <p:cBhvr>
                                        <p:cTn id="13" dur="1000" tmFilter="0, 0; .2, .5; .8, .5; 1, 0"/>
                                        <p:tgtEl>
                                          <p:spTgt spid="19"/>
                                        </p:tgtEl>
                                      </p:cBhvr>
                                    </p:animEffect>
                                    <p:animScale>
                                      <p:cBhvr>
                                        <p:cTn id="14" dur="500" autoRev="1" fill="hold"/>
                                        <p:tgtEl>
                                          <p:spTgt spid="19"/>
                                        </p:tgtEl>
                                      </p:cBhvr>
                                      <p:by x="105000" y="105000"/>
                                    </p:animScale>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26" presetClass="emph" presetSubtype="0" repeatCount="4000" fill="hold" grpId="1" nodeType="withEffect">
                                  <p:stCondLst>
                                    <p:cond delay="0"/>
                                  </p:stCondLst>
                                  <p:childTnLst>
                                    <p:animEffect transition="out" filter="fade">
                                      <p:cBhvr>
                                        <p:cTn id="18" dur="1000" tmFilter="0, 0; .2, .5; .8, .5; 1, 0"/>
                                        <p:tgtEl>
                                          <p:spTgt spid="20"/>
                                        </p:tgtEl>
                                      </p:cBhvr>
                                    </p:animEffect>
                                    <p:animScale>
                                      <p:cBhvr>
                                        <p:cTn id="19" dur="500" autoRev="1" fill="hold"/>
                                        <p:tgtEl>
                                          <p:spTgt spid="20"/>
                                        </p:tgtEl>
                                      </p:cBhvr>
                                      <p:by x="105000" y="105000"/>
                                    </p:animScale>
                                  </p:childTnLst>
                                </p:cTn>
                              </p:par>
                              <p:par>
                                <p:cTn id="20" presetID="1"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26" presetClass="emph" presetSubtype="0" repeatCount="4000" fill="hold" grpId="1" nodeType="withEffect">
                                  <p:stCondLst>
                                    <p:cond delay="0"/>
                                  </p:stCondLst>
                                  <p:childTnLst>
                                    <p:animEffect transition="out" filter="fade">
                                      <p:cBhvr>
                                        <p:cTn id="23" dur="1000" tmFilter="0, 0; .2, .5; .8, .5; 1, 0"/>
                                        <p:tgtEl>
                                          <p:spTgt spid="21"/>
                                        </p:tgtEl>
                                      </p:cBhvr>
                                    </p:animEffect>
                                    <p:animScale>
                                      <p:cBhvr>
                                        <p:cTn id="24" dur="500" autoRev="1" fill="hold"/>
                                        <p:tgtEl>
                                          <p:spTgt spid="21"/>
                                        </p:tgtEl>
                                      </p:cBhvr>
                                      <p:by x="105000" y="105000"/>
                                    </p:animScale>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26" presetClass="emph" presetSubtype="0" repeatCount="4000" fill="hold" grpId="1" nodeType="withEffect">
                                  <p:stCondLst>
                                    <p:cond delay="0"/>
                                  </p:stCondLst>
                                  <p:childTnLst>
                                    <p:animEffect transition="out" filter="fade">
                                      <p:cBhvr>
                                        <p:cTn id="28" dur="1000" tmFilter="0, 0; .2, .5; .8, .5; 1, 0"/>
                                        <p:tgtEl>
                                          <p:spTgt spid="22"/>
                                        </p:tgtEl>
                                      </p:cBhvr>
                                    </p:animEffect>
                                    <p:animScale>
                                      <p:cBhvr>
                                        <p:cTn id="29" dur="500" autoRev="1" fill="hold"/>
                                        <p:tgtEl>
                                          <p:spTgt spid="22"/>
                                        </p:tgtEl>
                                      </p:cBhvr>
                                      <p:by x="105000" y="105000"/>
                                    </p:animScale>
                                  </p:childTnLst>
                                </p:cTn>
                              </p:par>
                              <p:par>
                                <p:cTn id="30" presetID="1"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par>
                                <p:cTn id="32" presetID="26" presetClass="emph" presetSubtype="0" repeatCount="4000" fill="hold" grpId="1" nodeType="withEffect">
                                  <p:stCondLst>
                                    <p:cond delay="0"/>
                                  </p:stCondLst>
                                  <p:childTnLst>
                                    <p:animEffect transition="out" filter="fade">
                                      <p:cBhvr>
                                        <p:cTn id="33" dur="1000" tmFilter="0, 0; .2, .5; .8, .5; 1, 0"/>
                                        <p:tgtEl>
                                          <p:spTgt spid="23"/>
                                        </p:tgtEl>
                                      </p:cBhvr>
                                    </p:animEffect>
                                    <p:animScale>
                                      <p:cBhvr>
                                        <p:cTn id="34" dur="500" autoRev="1" fill="hold"/>
                                        <p:tgtEl>
                                          <p:spTgt spid="23"/>
                                        </p:tgtEl>
                                      </p:cBhvr>
                                      <p:by x="105000" y="105000"/>
                                    </p:animScale>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26" presetClass="emph" presetSubtype="0" repeatCount="4000" fill="hold" grpId="1" nodeType="withEffect">
                                  <p:stCondLst>
                                    <p:cond delay="0"/>
                                  </p:stCondLst>
                                  <p:childTnLst>
                                    <p:animEffect transition="out" filter="fade">
                                      <p:cBhvr>
                                        <p:cTn id="38" dur="1000" tmFilter="0, 0; .2, .5; .8, .5; 1, 0"/>
                                        <p:tgtEl>
                                          <p:spTgt spid="24"/>
                                        </p:tgtEl>
                                      </p:cBhvr>
                                    </p:animEffect>
                                    <p:animScale>
                                      <p:cBhvr>
                                        <p:cTn id="39" dur="50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F8795EFD-1A42-4933-8FE9-80D17D0D2B7C}"/>
              </a:ext>
            </a:extLst>
          </p:cNvPr>
          <p:cNvSpPr/>
          <p:nvPr/>
        </p:nvSpPr>
        <p:spPr>
          <a:xfrm>
            <a:off x="5483284" y="771563"/>
            <a:ext cx="4354594" cy="1519578"/>
          </a:xfrm>
          <a:prstGeom prst="wedgeRoundRectCallout">
            <a:avLst>
              <a:gd name="adj1" fmla="val 31656"/>
              <a:gd name="adj2" fmla="val 98765"/>
              <a:gd name="adj3" fmla="val 16667"/>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Can you see if I am made of odd or</a:t>
            </a:r>
            <a:r>
              <a:rPr kumimoji="0" lang="en-US" sz="2800" b="1" i="0" u="none" strike="noStrike" kern="0" cap="none" spc="0" normalizeH="0" baseline="0" noProof="0" dirty="0">
                <a:ln>
                  <a:noFill/>
                </a:ln>
                <a:solidFill>
                  <a:srgbClr val="FF0000"/>
                </a:solidFill>
                <a:effectLst/>
                <a:uLnTx/>
                <a:uFillTx/>
                <a:latin typeface="Century Gothic" panose="020B0502020202020204" pitchFamily="34" charset="0"/>
                <a:ea typeface="+mn-ea"/>
                <a:cs typeface="+mn-cs"/>
              </a:rPr>
              <a:t> </a:t>
            </a:r>
            <a:r>
              <a:rPr kumimoji="0" lang="en-US" sz="2800" i="0" u="none" strike="noStrike" kern="0" cap="none" spc="0" normalizeH="0" baseline="0" noProof="0" dirty="0">
                <a:ln>
                  <a:noFill/>
                </a:ln>
                <a:solidFill>
                  <a:srgbClr val="FF0000"/>
                </a:solidFill>
                <a:effectLst/>
                <a:uLnTx/>
                <a:uFillTx/>
                <a:latin typeface="Century Gothic" panose="020B0502020202020204" pitchFamily="34" charset="0"/>
                <a:ea typeface="+mn-ea"/>
                <a:cs typeface="+mn-cs"/>
              </a:rPr>
              <a:t>even</a:t>
            </a:r>
            <a:r>
              <a:rPr kumimoji="0" lang="en-US" sz="2800" b="1" i="0" u="none" strike="noStrike" kern="0" cap="none" spc="0" normalizeH="0" baseline="0" noProof="0" dirty="0">
                <a:ln>
                  <a:noFill/>
                </a:ln>
                <a:solidFill>
                  <a:srgbClr val="FF0000"/>
                </a:solidFill>
                <a:effectLst/>
                <a:uLnTx/>
                <a:uFillTx/>
                <a:latin typeface="Century Gothic" panose="020B0502020202020204" pitchFamily="34" charset="0"/>
                <a:ea typeface="+mn-ea"/>
                <a:cs typeface="+mn-cs"/>
              </a:rPr>
              <a:t> </a:t>
            </a:r>
            <a:r>
              <a:rPr kumimoji="0" lang="en-US" sz="2800" b="0"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numbers?</a:t>
            </a:r>
          </a:p>
        </p:txBody>
      </p:sp>
      <p:sp>
        <p:nvSpPr>
          <p:cNvPr id="15" name="Rectangle 14">
            <a:extLst>
              <a:ext uri="{FF2B5EF4-FFF2-40B4-BE49-F238E27FC236}">
                <a16:creationId xmlns:a16="http://schemas.microsoft.com/office/drawing/2014/main" id="{87B53F64-F533-472B-B9CF-853BC668374A}"/>
              </a:ext>
            </a:extLst>
          </p:cNvPr>
          <p:cNvSpPr/>
          <p:nvPr/>
        </p:nvSpPr>
        <p:spPr>
          <a:xfrm>
            <a:off x="4511040" y="6508800"/>
            <a:ext cx="7624009" cy="276999"/>
          </a:xfrm>
          <a:prstGeom prst="rect">
            <a:avLst/>
          </a:prstGeom>
        </p:spPr>
        <p:txBody>
          <a:bodyPr wrap="squar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Calibri" panose="020F0502020204030204" pitchFamily="34" charset="0"/>
                <a:cs typeface="Times New Roman"/>
              </a:rPr>
              <a:t> Image © 2021 Alphablocks Ltd. All rights reserved. 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ea typeface="+mn-ea"/>
              <a:cs typeface="Times New Roman"/>
            </a:endParaRPr>
          </a:p>
        </p:txBody>
      </p:sp>
      <p:sp>
        <p:nvSpPr>
          <p:cNvPr id="2" name="TextBox 1">
            <a:extLst>
              <a:ext uri="{FF2B5EF4-FFF2-40B4-BE49-F238E27FC236}">
                <a16:creationId xmlns:a16="http://schemas.microsoft.com/office/drawing/2014/main" id="{23D54389-7CD7-4576-BFE6-27F82F972367}"/>
              </a:ext>
            </a:extLst>
          </p:cNvPr>
          <p:cNvSpPr txBox="1"/>
          <p:nvPr/>
        </p:nvSpPr>
        <p:spPr>
          <a:xfrm>
            <a:off x="1897614" y="759438"/>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noProof="0" dirty="0">
                <a:solidFill>
                  <a:srgbClr val="FF0000"/>
                </a:solidFill>
                <a:latin typeface="Century Gothic" panose="020B0502020202020204" pitchFamily="34" charset="0"/>
              </a:rPr>
              <a:t>6</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+ 1</a:t>
            </a:r>
          </a:p>
        </p:txBody>
      </p:sp>
      <p:sp>
        <p:nvSpPr>
          <p:cNvPr id="26" name="TextBox 25">
            <a:extLst>
              <a:ext uri="{FF2B5EF4-FFF2-40B4-BE49-F238E27FC236}">
                <a16:creationId xmlns:a16="http://schemas.microsoft.com/office/drawing/2014/main" id="{C7B304D4-9322-4EEE-BAE1-E9CFDC991E7A}"/>
              </a:ext>
            </a:extLst>
          </p:cNvPr>
          <p:cNvSpPr txBox="1"/>
          <p:nvPr/>
        </p:nvSpPr>
        <p:spPr>
          <a:xfrm>
            <a:off x="1902893" y="1673800"/>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noProof="0" dirty="0">
                <a:solidFill>
                  <a:srgbClr val="585858"/>
                </a:solidFill>
                <a:latin typeface="Century Gothic" panose="020B0502020202020204" pitchFamily="34" charset="0"/>
              </a:rPr>
              <a:t>5</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 </a:t>
            </a:r>
            <a:r>
              <a:rPr kumimoji="0" lang="en-GB" sz="4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rPr>
              <a:t>2</a:t>
            </a:r>
          </a:p>
        </p:txBody>
      </p:sp>
      <p:sp>
        <p:nvSpPr>
          <p:cNvPr id="27" name="TextBox 26">
            <a:extLst>
              <a:ext uri="{FF2B5EF4-FFF2-40B4-BE49-F238E27FC236}">
                <a16:creationId xmlns:a16="http://schemas.microsoft.com/office/drawing/2014/main" id="{8894AFCB-959D-4DD9-8E94-A879C2DA9AFF}"/>
              </a:ext>
            </a:extLst>
          </p:cNvPr>
          <p:cNvSpPr txBox="1"/>
          <p:nvPr/>
        </p:nvSpPr>
        <p:spPr>
          <a:xfrm>
            <a:off x="1883027" y="2638325"/>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dirty="0">
                <a:solidFill>
                  <a:srgbClr val="FF0000"/>
                </a:solidFill>
                <a:latin typeface="Century Gothic" panose="020B0502020202020204" pitchFamily="34" charset="0"/>
              </a:rPr>
              <a:t>4</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+ 3</a:t>
            </a:r>
          </a:p>
        </p:txBody>
      </p:sp>
      <p:sp>
        <p:nvSpPr>
          <p:cNvPr id="28" name="TextBox 27">
            <a:extLst>
              <a:ext uri="{FF2B5EF4-FFF2-40B4-BE49-F238E27FC236}">
                <a16:creationId xmlns:a16="http://schemas.microsoft.com/office/drawing/2014/main" id="{87D8C051-CA87-4071-ABFA-2DDB3816D6CD}"/>
              </a:ext>
            </a:extLst>
          </p:cNvPr>
          <p:cNvSpPr txBox="1"/>
          <p:nvPr/>
        </p:nvSpPr>
        <p:spPr>
          <a:xfrm>
            <a:off x="1883027" y="3515924"/>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dirty="0">
                <a:solidFill>
                  <a:srgbClr val="585858"/>
                </a:solidFill>
                <a:latin typeface="Century Gothic" panose="020B0502020202020204" pitchFamily="34" charset="0"/>
              </a:rPr>
              <a:t>3</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 </a:t>
            </a:r>
            <a:r>
              <a:rPr kumimoji="0" lang="en-GB" sz="4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rPr>
              <a:t>4</a:t>
            </a:r>
          </a:p>
        </p:txBody>
      </p:sp>
      <p:sp>
        <p:nvSpPr>
          <p:cNvPr id="29" name="TextBox 28">
            <a:extLst>
              <a:ext uri="{FF2B5EF4-FFF2-40B4-BE49-F238E27FC236}">
                <a16:creationId xmlns:a16="http://schemas.microsoft.com/office/drawing/2014/main" id="{2BD71337-2882-4AC9-A648-72E885994D70}"/>
              </a:ext>
            </a:extLst>
          </p:cNvPr>
          <p:cNvSpPr txBox="1"/>
          <p:nvPr/>
        </p:nvSpPr>
        <p:spPr>
          <a:xfrm>
            <a:off x="1911381" y="4440127"/>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dirty="0">
                <a:solidFill>
                  <a:srgbClr val="FF0000"/>
                </a:solidFill>
                <a:latin typeface="Century Gothic" panose="020B0502020202020204" pitchFamily="34" charset="0"/>
              </a:rPr>
              <a:t>2</a:t>
            </a:r>
            <a:r>
              <a:rPr kumimoji="0" lang="en-GB" sz="4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rPr>
              <a:t> </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+ 5</a:t>
            </a:r>
          </a:p>
        </p:txBody>
      </p:sp>
      <p:sp>
        <p:nvSpPr>
          <p:cNvPr id="30" name="TextBox 29">
            <a:extLst>
              <a:ext uri="{FF2B5EF4-FFF2-40B4-BE49-F238E27FC236}">
                <a16:creationId xmlns:a16="http://schemas.microsoft.com/office/drawing/2014/main" id="{ADA63B63-10EA-427B-BB51-CF0B1F3D5F62}"/>
              </a:ext>
            </a:extLst>
          </p:cNvPr>
          <p:cNvSpPr txBox="1"/>
          <p:nvPr/>
        </p:nvSpPr>
        <p:spPr>
          <a:xfrm>
            <a:off x="1911381" y="5358999"/>
            <a:ext cx="225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dirty="0">
                <a:solidFill>
                  <a:srgbClr val="585858"/>
                </a:solidFill>
                <a:latin typeface="Century Gothic" panose="020B0502020202020204" pitchFamily="34" charset="0"/>
              </a:rPr>
              <a:t>1</a:t>
            </a:r>
            <a:r>
              <a:rPr kumimoji="0" lang="en-GB" sz="4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 + </a:t>
            </a:r>
            <a:r>
              <a:rPr kumimoji="0" lang="en-GB" sz="4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rPr>
              <a:t>6</a:t>
            </a:r>
          </a:p>
        </p:txBody>
      </p:sp>
      <p:pic>
        <p:nvPicPr>
          <p:cNvPr id="13" name="Picture 4">
            <a:extLst>
              <a:ext uri="{FF2B5EF4-FFF2-40B4-BE49-F238E27FC236}">
                <a16:creationId xmlns:a16="http://schemas.microsoft.com/office/drawing/2014/main" id="{514F3DF1-3625-4658-9B98-812E22BDC6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849"/>
          <a:stretch/>
        </p:blipFill>
        <p:spPr bwMode="auto">
          <a:xfrm>
            <a:off x="6401302" y="2504797"/>
            <a:ext cx="5395746" cy="34861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4206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9A749-A7C7-4EEE-9DCB-E160CD7EC6DF}"/>
              </a:ext>
            </a:extLst>
          </p:cNvPr>
          <p:cNvSpPr>
            <a:spLocks noGrp="1"/>
          </p:cNvSpPr>
          <p:nvPr>
            <p:ph type="title"/>
          </p:nvPr>
        </p:nvSpPr>
        <p:spPr/>
        <p:txBody>
          <a:bodyPr>
            <a:normAutofit/>
          </a:bodyPr>
          <a:lstStyle/>
          <a:p>
            <a:r>
              <a:rPr lang="en-GB" dirty="0"/>
              <a:t>White Rose Education </a:t>
            </a:r>
            <a:br>
              <a:rPr lang="en-GB" dirty="0"/>
            </a:br>
            <a:r>
              <a:rPr lang="en-GB" sz="1600" dirty="0">
                <a:hlinkClick r:id="rId2"/>
              </a:rPr>
              <a:t>Advice and guidance for parents | White Rose Maths (whiteroseeducation.com)</a:t>
            </a:r>
            <a:endParaRPr lang="en-GB" dirty="0"/>
          </a:p>
        </p:txBody>
      </p:sp>
      <p:sp>
        <p:nvSpPr>
          <p:cNvPr id="3" name="Content Placeholder 2">
            <a:extLst>
              <a:ext uri="{FF2B5EF4-FFF2-40B4-BE49-F238E27FC236}">
                <a16:creationId xmlns:a16="http://schemas.microsoft.com/office/drawing/2014/main" id="{246A8E25-EA39-47F9-85FD-3A092F7A7B8E}"/>
              </a:ext>
            </a:extLst>
          </p:cNvPr>
          <p:cNvSpPr>
            <a:spLocks noGrp="1"/>
          </p:cNvSpPr>
          <p:nvPr>
            <p:ph idx="1"/>
          </p:nvPr>
        </p:nvSpPr>
        <p:spPr/>
        <p:txBody>
          <a:bodyPr>
            <a:normAutofit fontScale="92500" lnSpcReduction="20000"/>
          </a:bodyPr>
          <a:lstStyle/>
          <a:p>
            <a:r>
              <a:rPr lang="en-GB" dirty="0"/>
              <a:t>Used from Reception to Year 6 </a:t>
            </a:r>
          </a:p>
          <a:p>
            <a:endParaRPr lang="en-GB" dirty="0"/>
          </a:p>
          <a:p>
            <a:r>
              <a:rPr lang="en-GB" dirty="0"/>
              <a:t>Sequenced carefully to ensure progression within and across units </a:t>
            </a:r>
          </a:p>
          <a:p>
            <a:endParaRPr lang="en-GB" dirty="0"/>
          </a:p>
          <a:p>
            <a:r>
              <a:rPr lang="en-GB" dirty="0"/>
              <a:t>Separate planning and teaching for each year group – each year group has their own lesson </a:t>
            </a:r>
          </a:p>
          <a:p>
            <a:endParaRPr lang="en-GB" dirty="0"/>
          </a:p>
          <a:p>
            <a:r>
              <a:rPr lang="en-GB" dirty="0"/>
              <a:t>All children in a year group access the same teaching content and follow-up activities </a:t>
            </a:r>
          </a:p>
          <a:p>
            <a:endParaRPr lang="en-GB" dirty="0"/>
          </a:p>
          <a:p>
            <a:r>
              <a:rPr lang="en-GB" dirty="0"/>
              <a:t>Our calculation policies are based on the White Rose scheme (Addition and Subtraction, Multiplication and Division)</a:t>
            </a:r>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405596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4DFC3-4A0E-4C8C-A2FB-3520F6C21432}"/>
              </a:ext>
            </a:extLst>
          </p:cNvPr>
          <p:cNvSpPr>
            <a:spLocks noGrp="1"/>
          </p:cNvSpPr>
          <p:nvPr>
            <p:ph type="title"/>
          </p:nvPr>
        </p:nvSpPr>
        <p:spPr/>
        <p:txBody>
          <a:bodyPr/>
          <a:lstStyle/>
          <a:p>
            <a:r>
              <a:rPr lang="en-GB" dirty="0"/>
              <a:t>Calculation policy – Addition </a:t>
            </a:r>
          </a:p>
        </p:txBody>
      </p:sp>
      <p:pic>
        <p:nvPicPr>
          <p:cNvPr id="5" name="Picture 4">
            <a:extLst>
              <a:ext uri="{FF2B5EF4-FFF2-40B4-BE49-F238E27FC236}">
                <a16:creationId xmlns:a16="http://schemas.microsoft.com/office/drawing/2014/main" id="{39DDA755-4E2E-4868-9ACD-F2A8A03FC72F}"/>
              </a:ext>
            </a:extLst>
          </p:cNvPr>
          <p:cNvPicPr>
            <a:picLocks noChangeAspect="1"/>
          </p:cNvPicPr>
          <p:nvPr/>
        </p:nvPicPr>
        <p:blipFill>
          <a:blip r:embed="rId2"/>
          <a:stretch>
            <a:fillRect/>
          </a:stretch>
        </p:blipFill>
        <p:spPr>
          <a:xfrm>
            <a:off x="2503749" y="1515036"/>
            <a:ext cx="7184501" cy="4853325"/>
          </a:xfrm>
          <a:prstGeom prst="rect">
            <a:avLst/>
          </a:prstGeom>
        </p:spPr>
      </p:pic>
    </p:spTree>
    <p:extLst>
      <p:ext uri="{BB962C8B-B14F-4D97-AF65-F5344CB8AC3E}">
        <p14:creationId xmlns:p14="http://schemas.microsoft.com/office/powerpoint/2010/main" val="1500008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A186-E997-46F5-B3EC-7407B2D3F94A}"/>
              </a:ext>
            </a:extLst>
          </p:cNvPr>
          <p:cNvSpPr>
            <a:spLocks noGrp="1"/>
          </p:cNvSpPr>
          <p:nvPr>
            <p:ph type="title"/>
          </p:nvPr>
        </p:nvSpPr>
        <p:spPr/>
        <p:txBody>
          <a:bodyPr/>
          <a:lstStyle/>
          <a:p>
            <a:r>
              <a:rPr lang="en-GB" dirty="0"/>
              <a:t>Calculation policy – Addition </a:t>
            </a:r>
          </a:p>
        </p:txBody>
      </p:sp>
      <p:pic>
        <p:nvPicPr>
          <p:cNvPr id="5" name="Picture 4">
            <a:extLst>
              <a:ext uri="{FF2B5EF4-FFF2-40B4-BE49-F238E27FC236}">
                <a16:creationId xmlns:a16="http://schemas.microsoft.com/office/drawing/2014/main" id="{AD8E6CC7-F7A0-4B8B-B4AB-74A913684002}"/>
              </a:ext>
            </a:extLst>
          </p:cNvPr>
          <p:cNvPicPr>
            <a:picLocks noChangeAspect="1"/>
          </p:cNvPicPr>
          <p:nvPr/>
        </p:nvPicPr>
        <p:blipFill>
          <a:blip r:embed="rId2"/>
          <a:stretch>
            <a:fillRect/>
          </a:stretch>
        </p:blipFill>
        <p:spPr>
          <a:xfrm>
            <a:off x="2377824" y="1433995"/>
            <a:ext cx="7436352" cy="5073725"/>
          </a:xfrm>
          <a:prstGeom prst="rect">
            <a:avLst/>
          </a:prstGeom>
        </p:spPr>
      </p:pic>
    </p:spTree>
    <p:extLst>
      <p:ext uri="{BB962C8B-B14F-4D97-AF65-F5344CB8AC3E}">
        <p14:creationId xmlns:p14="http://schemas.microsoft.com/office/powerpoint/2010/main" val="3663489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AA3A-5E42-4D16-9A2A-74016D6B7487}"/>
              </a:ext>
            </a:extLst>
          </p:cNvPr>
          <p:cNvSpPr>
            <a:spLocks noGrp="1"/>
          </p:cNvSpPr>
          <p:nvPr>
            <p:ph type="title"/>
          </p:nvPr>
        </p:nvSpPr>
        <p:spPr>
          <a:xfrm>
            <a:off x="1810871" y="624110"/>
            <a:ext cx="9693741" cy="1280890"/>
          </a:xfrm>
        </p:spPr>
        <p:txBody>
          <a:bodyPr>
            <a:normAutofit/>
          </a:bodyPr>
          <a:lstStyle/>
          <a:p>
            <a:r>
              <a:rPr lang="en-GB" sz="3200" dirty="0"/>
              <a:t>Example of how the representations are used </a:t>
            </a:r>
          </a:p>
        </p:txBody>
      </p:sp>
      <p:pic>
        <p:nvPicPr>
          <p:cNvPr id="5" name="Picture 4">
            <a:extLst>
              <a:ext uri="{FF2B5EF4-FFF2-40B4-BE49-F238E27FC236}">
                <a16:creationId xmlns:a16="http://schemas.microsoft.com/office/drawing/2014/main" id="{807545D4-8926-440D-8EA3-A8CE37CDD751}"/>
              </a:ext>
            </a:extLst>
          </p:cNvPr>
          <p:cNvPicPr>
            <a:picLocks noChangeAspect="1"/>
          </p:cNvPicPr>
          <p:nvPr/>
        </p:nvPicPr>
        <p:blipFill>
          <a:blip r:embed="rId2"/>
          <a:stretch>
            <a:fillRect/>
          </a:stretch>
        </p:blipFill>
        <p:spPr>
          <a:xfrm>
            <a:off x="2379869" y="1403690"/>
            <a:ext cx="7432262" cy="5015040"/>
          </a:xfrm>
          <a:prstGeom prst="rect">
            <a:avLst/>
          </a:prstGeom>
        </p:spPr>
      </p:pic>
    </p:spTree>
    <p:extLst>
      <p:ext uri="{BB962C8B-B14F-4D97-AF65-F5344CB8AC3E}">
        <p14:creationId xmlns:p14="http://schemas.microsoft.com/office/powerpoint/2010/main" val="2530842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92037-B16C-4F78-AD74-E666E73DA27E}"/>
              </a:ext>
            </a:extLst>
          </p:cNvPr>
          <p:cNvSpPr>
            <a:spLocks noGrp="1"/>
          </p:cNvSpPr>
          <p:nvPr>
            <p:ph type="title"/>
          </p:nvPr>
        </p:nvSpPr>
        <p:spPr/>
        <p:txBody>
          <a:bodyPr/>
          <a:lstStyle/>
          <a:p>
            <a:r>
              <a:rPr lang="en-GB" dirty="0"/>
              <a:t>Example yearly overview </a:t>
            </a:r>
          </a:p>
        </p:txBody>
      </p:sp>
      <p:pic>
        <p:nvPicPr>
          <p:cNvPr id="5" name="Content Placeholder 4">
            <a:extLst>
              <a:ext uri="{FF2B5EF4-FFF2-40B4-BE49-F238E27FC236}">
                <a16:creationId xmlns:a16="http://schemas.microsoft.com/office/drawing/2014/main" id="{8111CBED-53CF-4DAE-9DBA-F3C1F60F2395}"/>
              </a:ext>
            </a:extLst>
          </p:cNvPr>
          <p:cNvPicPr>
            <a:picLocks noGrp="1" noChangeAspect="1"/>
          </p:cNvPicPr>
          <p:nvPr>
            <p:ph idx="1"/>
          </p:nvPr>
        </p:nvPicPr>
        <p:blipFill>
          <a:blip r:embed="rId2"/>
          <a:stretch>
            <a:fillRect/>
          </a:stretch>
        </p:blipFill>
        <p:spPr>
          <a:xfrm>
            <a:off x="1777513" y="1539874"/>
            <a:ext cx="8009820" cy="5165039"/>
          </a:xfrm>
        </p:spPr>
      </p:pic>
    </p:spTree>
    <p:extLst>
      <p:ext uri="{BB962C8B-B14F-4D97-AF65-F5344CB8AC3E}">
        <p14:creationId xmlns:p14="http://schemas.microsoft.com/office/powerpoint/2010/main" val="1276862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08DAB-C0A3-47BA-9A1A-5DEA05288F45}"/>
              </a:ext>
            </a:extLst>
          </p:cNvPr>
          <p:cNvSpPr>
            <a:spLocks noGrp="1"/>
          </p:cNvSpPr>
          <p:nvPr>
            <p:ph type="title"/>
          </p:nvPr>
        </p:nvSpPr>
        <p:spPr/>
        <p:txBody>
          <a:bodyPr/>
          <a:lstStyle/>
          <a:p>
            <a:r>
              <a:rPr lang="en-GB" dirty="0"/>
              <a:t>Example of a White Rose unit</a:t>
            </a:r>
          </a:p>
        </p:txBody>
      </p:sp>
      <p:sp>
        <p:nvSpPr>
          <p:cNvPr id="3" name="Content Placeholder 2">
            <a:extLst>
              <a:ext uri="{FF2B5EF4-FFF2-40B4-BE49-F238E27FC236}">
                <a16:creationId xmlns:a16="http://schemas.microsoft.com/office/drawing/2014/main" id="{61EFA4AC-DA29-488D-8032-AF57198363E1}"/>
              </a:ext>
            </a:extLst>
          </p:cNvPr>
          <p:cNvSpPr>
            <a:spLocks noGrp="1"/>
          </p:cNvSpPr>
          <p:nvPr>
            <p:ph idx="1"/>
          </p:nvPr>
        </p:nvSpPr>
        <p:spPr>
          <a:xfrm>
            <a:off x="2589212" y="2133600"/>
            <a:ext cx="3793659" cy="3738282"/>
          </a:xfrm>
        </p:spPr>
        <p:txBody>
          <a:bodyPr/>
          <a:lstStyle/>
          <a:p>
            <a:r>
              <a:rPr lang="en-GB" dirty="0"/>
              <a:t>Each unit is broken down into small steps </a:t>
            </a:r>
          </a:p>
          <a:p>
            <a:r>
              <a:rPr lang="en-GB" dirty="0"/>
              <a:t>One step could be one lesson, two lessons or half a lesson</a:t>
            </a:r>
          </a:p>
          <a:p>
            <a:r>
              <a:rPr lang="en-GB" dirty="0"/>
              <a:t>The teacher decides, using knowledge of their children, how to progress through these steps </a:t>
            </a:r>
          </a:p>
        </p:txBody>
      </p:sp>
      <p:pic>
        <p:nvPicPr>
          <p:cNvPr id="5" name="Picture 4">
            <a:extLst>
              <a:ext uri="{FF2B5EF4-FFF2-40B4-BE49-F238E27FC236}">
                <a16:creationId xmlns:a16="http://schemas.microsoft.com/office/drawing/2014/main" id="{50C27138-F03A-4BF7-9B12-2F7C218E0D75}"/>
              </a:ext>
            </a:extLst>
          </p:cNvPr>
          <p:cNvPicPr>
            <a:picLocks noChangeAspect="1"/>
          </p:cNvPicPr>
          <p:nvPr/>
        </p:nvPicPr>
        <p:blipFill>
          <a:blip r:embed="rId2"/>
          <a:stretch>
            <a:fillRect/>
          </a:stretch>
        </p:blipFill>
        <p:spPr>
          <a:xfrm>
            <a:off x="6899219" y="1797423"/>
            <a:ext cx="3862944" cy="4188798"/>
          </a:xfrm>
          <a:prstGeom prst="rect">
            <a:avLst/>
          </a:prstGeom>
        </p:spPr>
      </p:pic>
    </p:spTree>
    <p:extLst>
      <p:ext uri="{BB962C8B-B14F-4D97-AF65-F5344CB8AC3E}">
        <p14:creationId xmlns:p14="http://schemas.microsoft.com/office/powerpoint/2010/main" val="765778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8C77F-3458-4215-B2CA-4F8EAC5A3FDE}"/>
              </a:ext>
            </a:extLst>
          </p:cNvPr>
          <p:cNvSpPr>
            <a:spLocks noGrp="1"/>
          </p:cNvSpPr>
          <p:nvPr>
            <p:ph type="title"/>
          </p:nvPr>
        </p:nvSpPr>
        <p:spPr/>
        <p:txBody>
          <a:bodyPr/>
          <a:lstStyle/>
          <a:p>
            <a:r>
              <a:rPr lang="en-GB" dirty="0"/>
              <a:t>What does a lesson look like?</a:t>
            </a:r>
          </a:p>
        </p:txBody>
      </p:sp>
      <p:sp>
        <p:nvSpPr>
          <p:cNvPr id="3" name="Content Placeholder 2">
            <a:extLst>
              <a:ext uri="{FF2B5EF4-FFF2-40B4-BE49-F238E27FC236}">
                <a16:creationId xmlns:a16="http://schemas.microsoft.com/office/drawing/2014/main" id="{E16832E2-C33C-4408-9EB8-C2845675B44B}"/>
              </a:ext>
            </a:extLst>
          </p:cNvPr>
          <p:cNvSpPr>
            <a:spLocks noGrp="1"/>
          </p:cNvSpPr>
          <p:nvPr>
            <p:ph idx="1"/>
          </p:nvPr>
        </p:nvSpPr>
        <p:spPr>
          <a:xfrm>
            <a:off x="2592925" y="1905000"/>
            <a:ext cx="8915400" cy="4509247"/>
          </a:xfrm>
        </p:spPr>
        <p:txBody>
          <a:bodyPr>
            <a:normAutofit fontScale="77500" lnSpcReduction="20000"/>
          </a:bodyPr>
          <a:lstStyle/>
          <a:p>
            <a:r>
              <a:rPr lang="en-GB" dirty="0"/>
              <a:t>Flashback 4</a:t>
            </a:r>
          </a:p>
          <a:p>
            <a:endParaRPr lang="en-GB" dirty="0"/>
          </a:p>
          <a:p>
            <a:r>
              <a:rPr lang="en-GB" dirty="0"/>
              <a:t>Teacher input – using a PowerPoint which is adapted to meet the needs of their individual class </a:t>
            </a:r>
          </a:p>
          <a:p>
            <a:endParaRPr lang="en-GB" dirty="0"/>
          </a:p>
          <a:p>
            <a:r>
              <a:rPr lang="en-GB" dirty="0"/>
              <a:t>Reasoning and problem solving questions </a:t>
            </a:r>
          </a:p>
          <a:p>
            <a:endParaRPr lang="en-GB" dirty="0"/>
          </a:p>
          <a:p>
            <a:r>
              <a:rPr lang="en-GB" dirty="0"/>
              <a:t>Independent work </a:t>
            </a:r>
          </a:p>
          <a:p>
            <a:endParaRPr lang="en-GB" dirty="0"/>
          </a:p>
          <a:p>
            <a:r>
              <a:rPr lang="en-GB" dirty="0"/>
              <a:t>An opportunity to respond to feedback. This can take many forms including in a small group, 1:1, making corrections independently or a whole class revisiting learning together.</a:t>
            </a:r>
          </a:p>
          <a:p>
            <a:endParaRPr lang="en-GB" dirty="0"/>
          </a:p>
          <a:p>
            <a:r>
              <a:rPr lang="en-GB" dirty="0"/>
              <a:t>Older children may mark their work within the lesson to gain instant feedback </a:t>
            </a:r>
          </a:p>
          <a:p>
            <a:pPr marL="0" indent="0">
              <a:buNone/>
            </a:pPr>
            <a:endParaRPr lang="en-GB" dirty="0"/>
          </a:p>
          <a:p>
            <a:r>
              <a:rPr lang="en-GB" dirty="0"/>
              <a:t>Those who need it such as SEN and lower-attaining pupils may receive pre-teaching opportunities to support their learning. </a:t>
            </a:r>
          </a:p>
          <a:p>
            <a:endParaRPr lang="en-GB" dirty="0"/>
          </a:p>
          <a:p>
            <a:endParaRPr lang="en-GB" dirty="0"/>
          </a:p>
        </p:txBody>
      </p:sp>
    </p:spTree>
    <p:extLst>
      <p:ext uri="{BB962C8B-B14F-4D97-AF65-F5344CB8AC3E}">
        <p14:creationId xmlns:p14="http://schemas.microsoft.com/office/powerpoint/2010/main" val="582015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2A56-9948-49D0-9A5F-B19F4032D19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21A9EA1-555D-40A5-A26B-33AD6486BF9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B9B3F85-F59A-42CB-9539-4DD793E01178}"/>
              </a:ext>
            </a:extLst>
          </p:cNvPr>
          <p:cNvPicPr>
            <a:picLocks noChangeAspect="1"/>
          </p:cNvPicPr>
          <p:nvPr/>
        </p:nvPicPr>
        <p:blipFill>
          <a:blip r:embed="rId2"/>
          <a:stretch>
            <a:fillRect/>
          </a:stretch>
        </p:blipFill>
        <p:spPr>
          <a:xfrm>
            <a:off x="2247014" y="267210"/>
            <a:ext cx="9123127" cy="6323580"/>
          </a:xfrm>
          <a:prstGeom prst="rect">
            <a:avLst/>
          </a:prstGeom>
        </p:spPr>
      </p:pic>
    </p:spTree>
    <p:extLst>
      <p:ext uri="{BB962C8B-B14F-4D97-AF65-F5344CB8AC3E}">
        <p14:creationId xmlns:p14="http://schemas.microsoft.com/office/powerpoint/2010/main" val="421995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CA89C-BA95-42CD-8456-B25637D78368}"/>
              </a:ext>
            </a:extLst>
          </p:cNvPr>
          <p:cNvSpPr>
            <a:spLocks noGrp="1"/>
          </p:cNvSpPr>
          <p:nvPr>
            <p:ph type="title"/>
          </p:nvPr>
        </p:nvSpPr>
        <p:spPr/>
        <p:txBody>
          <a:bodyPr/>
          <a:lstStyle/>
          <a:p>
            <a:r>
              <a:rPr lang="en-GB" dirty="0"/>
              <a:t>What is maths mastery? </a:t>
            </a:r>
          </a:p>
        </p:txBody>
      </p:sp>
      <p:sp>
        <p:nvSpPr>
          <p:cNvPr id="3" name="Content Placeholder 2">
            <a:extLst>
              <a:ext uri="{FF2B5EF4-FFF2-40B4-BE49-F238E27FC236}">
                <a16:creationId xmlns:a16="http://schemas.microsoft.com/office/drawing/2014/main" id="{4DC8F5B4-D76F-4002-9BE5-C049BFDBC5C3}"/>
              </a:ext>
            </a:extLst>
          </p:cNvPr>
          <p:cNvSpPr>
            <a:spLocks noGrp="1"/>
          </p:cNvSpPr>
          <p:nvPr>
            <p:ph sz="half" idx="1"/>
          </p:nvPr>
        </p:nvSpPr>
        <p:spPr/>
        <p:txBody>
          <a:bodyPr/>
          <a:lstStyle/>
          <a:p>
            <a:r>
              <a:rPr lang="en-GB" dirty="0"/>
              <a:t>Achievable for all </a:t>
            </a:r>
          </a:p>
          <a:p>
            <a:r>
              <a:rPr lang="en-GB" b="1" dirty="0"/>
              <a:t>Deep </a:t>
            </a:r>
            <a:r>
              <a:rPr lang="en-GB" dirty="0"/>
              <a:t>and sustainable learning</a:t>
            </a:r>
          </a:p>
          <a:p>
            <a:r>
              <a:rPr lang="en-GB" dirty="0"/>
              <a:t>The ability to build on something which has already been sufficiently mastered </a:t>
            </a:r>
          </a:p>
          <a:p>
            <a:r>
              <a:rPr lang="en-GB" dirty="0"/>
              <a:t>The ability to reason about a problem and make connections </a:t>
            </a:r>
          </a:p>
          <a:p>
            <a:r>
              <a:rPr lang="en-GB" dirty="0"/>
              <a:t>Conceptual and procedural fluency </a:t>
            </a:r>
          </a:p>
          <a:p>
            <a:endParaRPr lang="en-GB" dirty="0"/>
          </a:p>
        </p:txBody>
      </p:sp>
      <p:sp>
        <p:nvSpPr>
          <p:cNvPr id="4" name="Content Placeholder 3">
            <a:extLst>
              <a:ext uri="{FF2B5EF4-FFF2-40B4-BE49-F238E27FC236}">
                <a16:creationId xmlns:a16="http://schemas.microsoft.com/office/drawing/2014/main" id="{F0B68A22-5765-4484-B26C-C7AD32406B1B}"/>
              </a:ext>
            </a:extLst>
          </p:cNvPr>
          <p:cNvSpPr>
            <a:spLocks noGrp="1"/>
          </p:cNvSpPr>
          <p:nvPr>
            <p:ph sz="half" idx="2"/>
          </p:nvPr>
        </p:nvSpPr>
        <p:spPr/>
        <p:txBody>
          <a:bodyPr/>
          <a:lstStyle/>
          <a:p>
            <a:r>
              <a:rPr lang="en-GB" dirty="0"/>
              <a:t>Our aim is for all children to achieve mastery in maths </a:t>
            </a:r>
          </a:p>
          <a:p>
            <a:r>
              <a:rPr lang="en-GB" dirty="0"/>
              <a:t>It is not about giving different tasks, more questions or bigger numbers to work with </a:t>
            </a:r>
          </a:p>
          <a:p>
            <a:r>
              <a:rPr lang="en-GB" dirty="0"/>
              <a:t>Children’s knowledge is stretched and deepened through careful questioning and their ability to prove, explain and represent their understanding in different ways </a:t>
            </a:r>
          </a:p>
        </p:txBody>
      </p:sp>
    </p:spTree>
    <p:extLst>
      <p:ext uri="{BB962C8B-B14F-4D97-AF65-F5344CB8AC3E}">
        <p14:creationId xmlns:p14="http://schemas.microsoft.com/office/powerpoint/2010/main" val="1633799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2615-A9CC-461E-AF4A-270D2115B796}"/>
              </a:ext>
            </a:extLst>
          </p:cNvPr>
          <p:cNvSpPr>
            <a:spLocks noGrp="1"/>
          </p:cNvSpPr>
          <p:nvPr>
            <p:ph type="title"/>
          </p:nvPr>
        </p:nvSpPr>
        <p:spPr/>
        <p:txBody>
          <a:bodyPr/>
          <a:lstStyle/>
          <a:p>
            <a:r>
              <a:rPr lang="en-GB" dirty="0"/>
              <a:t>Example questions for the children</a:t>
            </a:r>
          </a:p>
        </p:txBody>
      </p:sp>
      <p:sp>
        <p:nvSpPr>
          <p:cNvPr id="3" name="Content Placeholder 2">
            <a:extLst>
              <a:ext uri="{FF2B5EF4-FFF2-40B4-BE49-F238E27FC236}">
                <a16:creationId xmlns:a16="http://schemas.microsoft.com/office/drawing/2014/main" id="{05A1D34B-C8E6-42BF-96AA-00D1C76B3763}"/>
              </a:ext>
            </a:extLst>
          </p:cNvPr>
          <p:cNvSpPr>
            <a:spLocks noGrp="1"/>
          </p:cNvSpPr>
          <p:nvPr>
            <p:ph idx="1"/>
          </p:nvPr>
        </p:nvSpPr>
        <p:spPr/>
        <p:txBody>
          <a:bodyPr/>
          <a:lstStyle/>
          <a:p>
            <a:r>
              <a:rPr lang="en-GB" dirty="0">
                <a:hlinkClick r:id="rId2"/>
              </a:rPr>
              <a:t>Y3 Spring Block 1 WO1 Multiples of 10.pdf (whiteroseeducation.com)</a:t>
            </a:r>
            <a:r>
              <a:rPr lang="en-GB" dirty="0"/>
              <a:t> </a:t>
            </a:r>
          </a:p>
          <a:p>
            <a:endParaRPr lang="en-GB" dirty="0"/>
          </a:p>
          <a:p>
            <a:r>
              <a:rPr lang="en-GB" dirty="0"/>
              <a:t>Teachers will pick and choose which questions are most relevant for their current cohort </a:t>
            </a:r>
          </a:p>
          <a:p>
            <a:endParaRPr lang="en-GB" dirty="0"/>
          </a:p>
          <a:p>
            <a:r>
              <a:rPr lang="en-GB" dirty="0"/>
              <a:t>Different question types: </a:t>
            </a:r>
          </a:p>
          <a:p>
            <a:endParaRPr lang="en-GB" dirty="0"/>
          </a:p>
          <a:p>
            <a:pPr marL="0" indent="0">
              <a:buNone/>
            </a:pPr>
            <a:endParaRPr lang="en-GB" dirty="0"/>
          </a:p>
        </p:txBody>
      </p:sp>
      <p:pic>
        <p:nvPicPr>
          <p:cNvPr id="1028" name="Picture 4">
            <a:extLst>
              <a:ext uri="{FF2B5EF4-FFF2-40B4-BE49-F238E27FC236}">
                <a16:creationId xmlns:a16="http://schemas.microsoft.com/office/drawing/2014/main" id="{9AB27C4F-6AC9-4EBF-B9E4-3A4EDE169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022412"/>
            <a:ext cx="3299012" cy="2397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776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99DB8-C2CA-453F-82D7-249315E026CB}"/>
              </a:ext>
            </a:extLst>
          </p:cNvPr>
          <p:cNvSpPr>
            <a:spLocks noGrp="1"/>
          </p:cNvSpPr>
          <p:nvPr>
            <p:ph type="title"/>
          </p:nvPr>
        </p:nvSpPr>
        <p:spPr/>
        <p:txBody>
          <a:bodyPr/>
          <a:lstStyle/>
          <a:p>
            <a:r>
              <a:rPr lang="en-GB" dirty="0"/>
              <a:t>Reasoning and Problem Solving </a:t>
            </a:r>
          </a:p>
        </p:txBody>
      </p:sp>
      <p:pic>
        <p:nvPicPr>
          <p:cNvPr id="5" name="Picture 4">
            <a:extLst>
              <a:ext uri="{FF2B5EF4-FFF2-40B4-BE49-F238E27FC236}">
                <a16:creationId xmlns:a16="http://schemas.microsoft.com/office/drawing/2014/main" id="{24E7842F-2459-4696-8489-9B45801F04DC}"/>
              </a:ext>
            </a:extLst>
          </p:cNvPr>
          <p:cNvPicPr>
            <a:picLocks noChangeAspect="1"/>
          </p:cNvPicPr>
          <p:nvPr/>
        </p:nvPicPr>
        <p:blipFill>
          <a:blip r:embed="rId2"/>
          <a:stretch>
            <a:fillRect/>
          </a:stretch>
        </p:blipFill>
        <p:spPr>
          <a:xfrm>
            <a:off x="1863071" y="1424272"/>
            <a:ext cx="5567168" cy="3310208"/>
          </a:xfrm>
          <a:prstGeom prst="rect">
            <a:avLst/>
          </a:prstGeom>
        </p:spPr>
      </p:pic>
      <p:pic>
        <p:nvPicPr>
          <p:cNvPr id="7" name="Content Placeholder 6">
            <a:extLst>
              <a:ext uri="{FF2B5EF4-FFF2-40B4-BE49-F238E27FC236}">
                <a16:creationId xmlns:a16="http://schemas.microsoft.com/office/drawing/2014/main" id="{E35F2A12-0763-4D22-9414-543BE4EDEF60}"/>
              </a:ext>
            </a:extLst>
          </p:cNvPr>
          <p:cNvPicPr>
            <a:picLocks noGrp="1" noChangeAspect="1"/>
          </p:cNvPicPr>
          <p:nvPr>
            <p:ph idx="1"/>
          </p:nvPr>
        </p:nvPicPr>
        <p:blipFill>
          <a:blip r:embed="rId3"/>
          <a:stretch>
            <a:fillRect/>
          </a:stretch>
        </p:blipFill>
        <p:spPr>
          <a:xfrm>
            <a:off x="6400325" y="4463939"/>
            <a:ext cx="5486875" cy="2141406"/>
          </a:xfrm>
        </p:spPr>
      </p:pic>
    </p:spTree>
    <p:extLst>
      <p:ext uri="{BB962C8B-B14F-4D97-AF65-F5344CB8AC3E}">
        <p14:creationId xmlns:p14="http://schemas.microsoft.com/office/powerpoint/2010/main" val="4111037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8888-4692-4874-B98E-3582EC80B7CB}"/>
              </a:ext>
            </a:extLst>
          </p:cNvPr>
          <p:cNvSpPr>
            <a:spLocks noGrp="1"/>
          </p:cNvSpPr>
          <p:nvPr>
            <p:ph type="title"/>
          </p:nvPr>
        </p:nvSpPr>
        <p:spPr/>
        <p:txBody>
          <a:bodyPr/>
          <a:lstStyle/>
          <a:p>
            <a:r>
              <a:rPr lang="en-GB" dirty="0"/>
              <a:t>Resources </a:t>
            </a:r>
          </a:p>
        </p:txBody>
      </p:sp>
      <p:sp>
        <p:nvSpPr>
          <p:cNvPr id="3" name="Content Placeholder 2">
            <a:extLst>
              <a:ext uri="{FF2B5EF4-FFF2-40B4-BE49-F238E27FC236}">
                <a16:creationId xmlns:a16="http://schemas.microsoft.com/office/drawing/2014/main" id="{6CF08D25-8E2C-4D8D-AC33-DCCB5D5B3344}"/>
              </a:ext>
            </a:extLst>
          </p:cNvPr>
          <p:cNvSpPr>
            <a:spLocks noGrp="1"/>
          </p:cNvSpPr>
          <p:nvPr>
            <p:ph idx="1"/>
          </p:nvPr>
        </p:nvSpPr>
        <p:spPr/>
        <p:txBody>
          <a:bodyPr>
            <a:normAutofit/>
          </a:bodyPr>
          <a:lstStyle/>
          <a:p>
            <a:r>
              <a:rPr lang="en-GB" dirty="0"/>
              <a:t>Calculation policy indicates which strategies will be taught in each year group and which resources adults will teach the children to use in each year group. </a:t>
            </a:r>
          </a:p>
          <a:p>
            <a:endParaRPr lang="en-GB" dirty="0"/>
          </a:p>
          <a:p>
            <a:r>
              <a:rPr lang="en-GB" dirty="0"/>
              <a:t>Each class has a set of maths resources packs which are put on to tables for every maths lesson. Children can access these as and when they need to and they can choose which resource they find most helpful for the task.</a:t>
            </a:r>
          </a:p>
          <a:p>
            <a:endParaRPr lang="en-GB" dirty="0"/>
          </a:p>
          <a:p>
            <a:r>
              <a:rPr lang="en-GB" dirty="0"/>
              <a:t>We are aiming for independence and high achievement for all. </a:t>
            </a:r>
          </a:p>
        </p:txBody>
      </p:sp>
    </p:spTree>
    <p:extLst>
      <p:ext uri="{BB962C8B-B14F-4D97-AF65-F5344CB8AC3E}">
        <p14:creationId xmlns:p14="http://schemas.microsoft.com/office/powerpoint/2010/main" val="3239342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DE116-CEE0-46D0-98D6-035ADD3D87FC}"/>
              </a:ext>
            </a:extLst>
          </p:cNvPr>
          <p:cNvSpPr>
            <a:spLocks noGrp="1"/>
          </p:cNvSpPr>
          <p:nvPr>
            <p:ph type="title"/>
          </p:nvPr>
        </p:nvSpPr>
        <p:spPr/>
        <p:txBody>
          <a:bodyPr/>
          <a:lstStyle/>
          <a:p>
            <a:r>
              <a:rPr lang="en-GB" dirty="0"/>
              <a:t>A closer look at resources … </a:t>
            </a:r>
          </a:p>
        </p:txBody>
      </p:sp>
      <p:pic>
        <p:nvPicPr>
          <p:cNvPr id="2050" name="Picture 2" descr="Numicon Shapes 1-10 - EYFS Maths from Early Years Resources UK">
            <a:extLst>
              <a:ext uri="{FF2B5EF4-FFF2-40B4-BE49-F238E27FC236}">
                <a16:creationId xmlns:a16="http://schemas.microsoft.com/office/drawing/2014/main" id="{0CBDAAEF-979B-4273-A20F-957E1874C7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68" t="28889" b="17125"/>
          <a:stretch/>
        </p:blipFill>
        <p:spPr bwMode="auto">
          <a:xfrm>
            <a:off x="8471648" y="1748117"/>
            <a:ext cx="2940423" cy="18302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6ED552E-6533-4402-A241-B8B5F0DEEE5F}"/>
              </a:ext>
            </a:extLst>
          </p:cNvPr>
          <p:cNvSpPr txBox="1"/>
          <p:nvPr/>
        </p:nvSpPr>
        <p:spPr>
          <a:xfrm>
            <a:off x="8731624" y="3908612"/>
            <a:ext cx="2447364" cy="1477328"/>
          </a:xfrm>
          <a:prstGeom prst="rect">
            <a:avLst/>
          </a:prstGeom>
          <a:noFill/>
        </p:spPr>
        <p:txBody>
          <a:bodyPr wrap="square" rtlCol="0">
            <a:spAutoFit/>
          </a:bodyPr>
          <a:lstStyle/>
          <a:p>
            <a:r>
              <a:rPr lang="en-GB" dirty="0"/>
              <a:t>Numicon </a:t>
            </a:r>
          </a:p>
          <a:p>
            <a:pPr marL="285750" indent="-285750">
              <a:buFont typeface="Arial" panose="020B0604020202020204" pitchFamily="34" charset="0"/>
              <a:buChar char="•"/>
            </a:pPr>
            <a:r>
              <a:rPr lang="en-GB" dirty="0"/>
              <a:t>Composition </a:t>
            </a:r>
          </a:p>
          <a:p>
            <a:pPr marL="285750" indent="-285750">
              <a:buFont typeface="Arial" panose="020B0604020202020204" pitchFamily="34" charset="0"/>
              <a:buChar char="•"/>
            </a:pPr>
            <a:r>
              <a:rPr lang="en-GB" dirty="0"/>
              <a:t>Number bonds </a:t>
            </a:r>
          </a:p>
          <a:p>
            <a:pPr marL="285750" indent="-285750">
              <a:buFont typeface="Arial" panose="020B0604020202020204" pitchFamily="34" charset="0"/>
              <a:buChar char="•"/>
            </a:pPr>
            <a:r>
              <a:rPr lang="en-GB" dirty="0"/>
              <a:t>Weighted </a:t>
            </a:r>
          </a:p>
          <a:p>
            <a:pPr marL="285750" indent="-285750">
              <a:buFont typeface="Arial" panose="020B0604020202020204" pitchFamily="34" charset="0"/>
              <a:buChar char="•"/>
            </a:pPr>
            <a:r>
              <a:rPr lang="en-GB" dirty="0"/>
              <a:t>Odds/evens </a:t>
            </a:r>
          </a:p>
        </p:txBody>
      </p:sp>
      <p:pic>
        <p:nvPicPr>
          <p:cNvPr id="2052" name="Picture 4" descr="Place Value Counters 280 Piece Set">
            <a:extLst>
              <a:ext uri="{FF2B5EF4-FFF2-40B4-BE49-F238E27FC236}">
                <a16:creationId xmlns:a16="http://schemas.microsoft.com/office/drawing/2014/main" id="{E563B4E2-3DA8-43D3-B085-78798318D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3122" y="1519700"/>
            <a:ext cx="2444003" cy="24440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827DBB8-AF0A-498B-88A1-2BB164986A4B}"/>
              </a:ext>
            </a:extLst>
          </p:cNvPr>
          <p:cNvSpPr txBox="1"/>
          <p:nvPr/>
        </p:nvSpPr>
        <p:spPr>
          <a:xfrm>
            <a:off x="4873998" y="3860972"/>
            <a:ext cx="2976282" cy="2308324"/>
          </a:xfrm>
          <a:prstGeom prst="rect">
            <a:avLst/>
          </a:prstGeom>
          <a:noFill/>
        </p:spPr>
        <p:txBody>
          <a:bodyPr wrap="square" rtlCol="0">
            <a:spAutoFit/>
          </a:bodyPr>
          <a:lstStyle/>
          <a:p>
            <a:r>
              <a:rPr lang="en-GB" dirty="0"/>
              <a:t>Place Value Counters</a:t>
            </a:r>
          </a:p>
          <a:p>
            <a:pPr marL="285750" indent="-285750">
              <a:buFont typeface="Arial" panose="020B0604020202020204" pitchFamily="34" charset="0"/>
              <a:buChar char="•"/>
            </a:pPr>
            <a:r>
              <a:rPr lang="en-GB" dirty="0"/>
              <a:t>Composition </a:t>
            </a:r>
          </a:p>
          <a:p>
            <a:pPr marL="285750" indent="-285750">
              <a:buFont typeface="Arial" panose="020B0604020202020204" pitchFamily="34" charset="0"/>
              <a:buChar char="•"/>
            </a:pPr>
            <a:r>
              <a:rPr lang="en-GB" dirty="0"/>
              <a:t>Addition/Subtraction – exchanging </a:t>
            </a:r>
          </a:p>
          <a:p>
            <a:pPr marL="285750" indent="-285750">
              <a:buFont typeface="Arial" panose="020B0604020202020204" pitchFamily="34" charset="0"/>
              <a:buChar char="•"/>
            </a:pPr>
            <a:r>
              <a:rPr lang="en-GB" dirty="0"/>
              <a:t>Multiplication and division – exchanging </a:t>
            </a:r>
          </a:p>
          <a:p>
            <a:pPr marL="285750" indent="-285750">
              <a:buFont typeface="Arial" panose="020B0604020202020204" pitchFamily="34" charset="0"/>
              <a:buChar char="•"/>
            </a:pPr>
            <a:r>
              <a:rPr lang="en-GB" dirty="0"/>
              <a:t>Understanding place value </a:t>
            </a:r>
          </a:p>
        </p:txBody>
      </p:sp>
      <p:pic>
        <p:nvPicPr>
          <p:cNvPr id="2054" name="Picture 6" descr="Learning Resources Base 10 Blocks Mini Set : Amazon.co.uk: Toys &amp; Games">
            <a:extLst>
              <a:ext uri="{FF2B5EF4-FFF2-40B4-BE49-F238E27FC236}">
                <a16:creationId xmlns:a16="http://schemas.microsoft.com/office/drawing/2014/main" id="{9540B9AB-C8BB-431D-BA33-F42451F7F1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0859" y="1519700"/>
            <a:ext cx="2097741" cy="209774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71A79D7-46FB-4DDC-BCF4-E38B9B351E00}"/>
              </a:ext>
            </a:extLst>
          </p:cNvPr>
          <p:cNvSpPr txBox="1"/>
          <p:nvPr/>
        </p:nvSpPr>
        <p:spPr>
          <a:xfrm>
            <a:off x="1736351" y="3856127"/>
            <a:ext cx="2976282" cy="2308324"/>
          </a:xfrm>
          <a:prstGeom prst="rect">
            <a:avLst/>
          </a:prstGeom>
          <a:noFill/>
        </p:spPr>
        <p:txBody>
          <a:bodyPr wrap="square" rtlCol="0">
            <a:spAutoFit/>
          </a:bodyPr>
          <a:lstStyle/>
          <a:p>
            <a:r>
              <a:rPr lang="en-GB" dirty="0"/>
              <a:t>Base 10</a:t>
            </a:r>
          </a:p>
          <a:p>
            <a:pPr marL="285750" indent="-285750">
              <a:buFont typeface="Arial" panose="020B0604020202020204" pitchFamily="34" charset="0"/>
              <a:buChar char="•"/>
            </a:pPr>
            <a:r>
              <a:rPr lang="en-GB" dirty="0"/>
              <a:t>Composition </a:t>
            </a:r>
          </a:p>
          <a:p>
            <a:pPr marL="285750" indent="-285750">
              <a:buFont typeface="Arial" panose="020B0604020202020204" pitchFamily="34" charset="0"/>
              <a:buChar char="•"/>
            </a:pPr>
            <a:r>
              <a:rPr lang="en-GB" dirty="0"/>
              <a:t>Addition/Subtraction – exchanging </a:t>
            </a:r>
          </a:p>
          <a:p>
            <a:pPr marL="285750" indent="-285750">
              <a:buFont typeface="Arial" panose="020B0604020202020204" pitchFamily="34" charset="0"/>
              <a:buChar char="•"/>
            </a:pPr>
            <a:r>
              <a:rPr lang="en-GB" dirty="0"/>
              <a:t>Multiplication and division – exchanging </a:t>
            </a:r>
          </a:p>
          <a:p>
            <a:pPr marL="285750" indent="-285750">
              <a:buFont typeface="Arial" panose="020B0604020202020204" pitchFamily="34" charset="0"/>
              <a:buChar char="•"/>
            </a:pPr>
            <a:r>
              <a:rPr lang="en-GB" dirty="0"/>
              <a:t>Understanding place value </a:t>
            </a:r>
          </a:p>
        </p:txBody>
      </p:sp>
    </p:spTree>
    <p:extLst>
      <p:ext uri="{BB962C8B-B14F-4D97-AF65-F5344CB8AC3E}">
        <p14:creationId xmlns:p14="http://schemas.microsoft.com/office/powerpoint/2010/main" val="1363055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782C4-CC2E-4F00-A2AD-EFFDC906AA9F}"/>
              </a:ext>
            </a:extLst>
          </p:cNvPr>
          <p:cNvSpPr>
            <a:spLocks noGrp="1"/>
          </p:cNvSpPr>
          <p:nvPr>
            <p:ph type="title"/>
          </p:nvPr>
        </p:nvSpPr>
        <p:spPr/>
        <p:txBody>
          <a:bodyPr/>
          <a:lstStyle/>
          <a:p>
            <a:r>
              <a:rPr lang="en-GB" dirty="0"/>
              <a:t>Let’s have a go!</a:t>
            </a:r>
          </a:p>
        </p:txBody>
      </p:sp>
      <p:sp>
        <p:nvSpPr>
          <p:cNvPr id="6" name="Content Placeholder 5">
            <a:extLst>
              <a:ext uri="{FF2B5EF4-FFF2-40B4-BE49-F238E27FC236}">
                <a16:creationId xmlns:a16="http://schemas.microsoft.com/office/drawing/2014/main" id="{20454B73-5EDF-440F-851B-7BF0E7C77AD4}"/>
              </a:ext>
            </a:extLst>
          </p:cNvPr>
          <p:cNvSpPr>
            <a:spLocks noGrp="1"/>
          </p:cNvSpPr>
          <p:nvPr>
            <p:ph sz="half" idx="1"/>
          </p:nvPr>
        </p:nvSpPr>
        <p:spPr>
          <a:xfrm>
            <a:off x="2592924" y="1695917"/>
            <a:ext cx="4313864" cy="3777622"/>
          </a:xfrm>
        </p:spPr>
        <p:txBody>
          <a:bodyPr>
            <a:normAutofit/>
          </a:bodyPr>
          <a:lstStyle/>
          <a:p>
            <a:r>
              <a:rPr lang="en-GB" dirty="0"/>
              <a:t>How many ways can you find to make the number 5? </a:t>
            </a:r>
          </a:p>
          <a:p>
            <a:endParaRPr lang="en-GB" dirty="0"/>
          </a:p>
          <a:p>
            <a:r>
              <a:rPr lang="en-GB" dirty="0"/>
              <a:t>Is it the same or different to someone else on your table?</a:t>
            </a:r>
          </a:p>
          <a:p>
            <a:endParaRPr lang="en-GB" dirty="0"/>
          </a:p>
          <a:p>
            <a:r>
              <a:rPr lang="en-GB" dirty="0"/>
              <a:t>Can you explain what is the same or different about the ways you have made the number 5? </a:t>
            </a:r>
          </a:p>
        </p:txBody>
      </p:sp>
      <p:pic>
        <p:nvPicPr>
          <p:cNvPr id="3076" name="Picture 4" descr="Numicon Shapes 1-10 - EYFS Maths from Early Years Resources UK">
            <a:extLst>
              <a:ext uri="{FF2B5EF4-FFF2-40B4-BE49-F238E27FC236}">
                <a16:creationId xmlns:a16="http://schemas.microsoft.com/office/drawing/2014/main" id="{46B7316C-573C-4D66-8316-E0C88060C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767" y="1517276"/>
            <a:ext cx="3823447" cy="3823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985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33B5EA-FAE8-42E1-BF0E-2B4C2F25792A}"/>
              </a:ext>
            </a:extLst>
          </p:cNvPr>
          <p:cNvSpPr txBox="1"/>
          <p:nvPr/>
        </p:nvSpPr>
        <p:spPr>
          <a:xfrm>
            <a:off x="3056965" y="1997839"/>
            <a:ext cx="6696635" cy="2862322"/>
          </a:xfrm>
          <a:prstGeom prst="rect">
            <a:avLst/>
          </a:prstGeom>
          <a:noFill/>
        </p:spPr>
        <p:txBody>
          <a:bodyPr wrap="square" rtlCol="0">
            <a:spAutoFit/>
          </a:bodyPr>
          <a:lstStyle/>
          <a:p>
            <a:pPr algn="ctr"/>
            <a:r>
              <a:rPr lang="en-GB" sz="6000" dirty="0"/>
              <a:t>ADD 2-DIGIT NUMBERS (ACROSS A 10)</a:t>
            </a:r>
          </a:p>
        </p:txBody>
      </p:sp>
    </p:spTree>
    <p:extLst>
      <p:ext uri="{BB962C8B-B14F-4D97-AF65-F5344CB8AC3E}">
        <p14:creationId xmlns:p14="http://schemas.microsoft.com/office/powerpoint/2010/main" val="137175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F837E4-79AD-55C2-2F13-127705B76A61}"/>
              </a:ext>
            </a:extLst>
          </p:cNvPr>
          <p:cNvSpPr txBox="1"/>
          <p:nvPr/>
        </p:nvSpPr>
        <p:spPr>
          <a:xfrm>
            <a:off x="2255825" y="295225"/>
            <a:ext cx="7225632" cy="523220"/>
          </a:xfrm>
          <a:prstGeom prst="rect">
            <a:avLst/>
          </a:prstGeom>
          <a:noFill/>
        </p:spPr>
        <p:txBody>
          <a:bodyPr wrap="square" rtlCol="0">
            <a:spAutoFit/>
          </a:bodyPr>
          <a:lstStyle/>
          <a:p>
            <a:r>
              <a:rPr lang="en-GB" sz="2800" dirty="0">
                <a:latin typeface="Comic Sans MS" panose="030F0702030302020204" pitchFamily="66" charset="0"/>
              </a:rPr>
              <a:t>Dora is using base 10 to add numbers. </a:t>
            </a:r>
          </a:p>
        </p:txBody>
      </p:sp>
      <p:pic>
        <p:nvPicPr>
          <p:cNvPr id="3" name="Picture 2">
            <a:extLst>
              <a:ext uri="{FF2B5EF4-FFF2-40B4-BE49-F238E27FC236}">
                <a16:creationId xmlns:a16="http://schemas.microsoft.com/office/drawing/2014/main" id="{EF2A24A2-3CC4-A857-8603-D4C19831BD8C}"/>
              </a:ext>
            </a:extLst>
          </p:cNvPr>
          <p:cNvPicPr>
            <a:picLocks noChangeAspect="1"/>
          </p:cNvPicPr>
          <p:nvPr/>
        </p:nvPicPr>
        <p:blipFill rotWithShape="1">
          <a:blip r:embed="rId2"/>
          <a:srcRect l="39934" t="34426" r="42244" b="42987"/>
          <a:stretch/>
        </p:blipFill>
        <p:spPr>
          <a:xfrm>
            <a:off x="7614643" y="2136612"/>
            <a:ext cx="397394" cy="456266"/>
          </a:xfrm>
          <a:prstGeom prst="rect">
            <a:avLst/>
          </a:prstGeom>
        </p:spPr>
      </p:pic>
      <p:pic>
        <p:nvPicPr>
          <p:cNvPr id="4" name="Picture 3">
            <a:extLst>
              <a:ext uri="{FF2B5EF4-FFF2-40B4-BE49-F238E27FC236}">
                <a16:creationId xmlns:a16="http://schemas.microsoft.com/office/drawing/2014/main" id="{028D2113-3053-C505-8A8F-F09FE8BD51DF}"/>
              </a:ext>
            </a:extLst>
          </p:cNvPr>
          <p:cNvPicPr>
            <a:picLocks noChangeAspect="1"/>
          </p:cNvPicPr>
          <p:nvPr/>
        </p:nvPicPr>
        <p:blipFill rotWithShape="1">
          <a:blip r:embed="rId2"/>
          <a:srcRect l="39934" t="34426" r="42244" b="42987"/>
          <a:stretch/>
        </p:blipFill>
        <p:spPr>
          <a:xfrm>
            <a:off x="7614643" y="1547102"/>
            <a:ext cx="397394" cy="456266"/>
          </a:xfrm>
          <a:prstGeom prst="rect">
            <a:avLst/>
          </a:prstGeom>
        </p:spPr>
      </p:pic>
      <p:pic>
        <p:nvPicPr>
          <p:cNvPr id="5" name="Picture 4">
            <a:extLst>
              <a:ext uri="{FF2B5EF4-FFF2-40B4-BE49-F238E27FC236}">
                <a16:creationId xmlns:a16="http://schemas.microsoft.com/office/drawing/2014/main" id="{04454438-A401-1F02-6B96-AF7589BDA3EA}"/>
              </a:ext>
            </a:extLst>
          </p:cNvPr>
          <p:cNvPicPr>
            <a:picLocks noChangeAspect="1"/>
          </p:cNvPicPr>
          <p:nvPr/>
        </p:nvPicPr>
        <p:blipFill rotWithShape="1">
          <a:blip r:embed="rId2"/>
          <a:srcRect l="39934" t="34426" r="42244" b="42987"/>
          <a:stretch/>
        </p:blipFill>
        <p:spPr>
          <a:xfrm>
            <a:off x="7614643" y="1841857"/>
            <a:ext cx="397394" cy="456266"/>
          </a:xfrm>
          <a:prstGeom prst="rect">
            <a:avLst/>
          </a:prstGeom>
        </p:spPr>
      </p:pic>
      <p:pic>
        <p:nvPicPr>
          <p:cNvPr id="6" name="Picture 5">
            <a:extLst>
              <a:ext uri="{FF2B5EF4-FFF2-40B4-BE49-F238E27FC236}">
                <a16:creationId xmlns:a16="http://schemas.microsoft.com/office/drawing/2014/main" id="{AF0C49C4-6DA3-5FA5-B40B-682537E9B393}"/>
              </a:ext>
            </a:extLst>
          </p:cNvPr>
          <p:cNvPicPr>
            <a:picLocks noChangeAspect="1"/>
          </p:cNvPicPr>
          <p:nvPr/>
        </p:nvPicPr>
        <p:blipFill rotWithShape="1">
          <a:blip r:embed="rId2"/>
          <a:srcRect l="39934" t="34426" r="42244" b="42987"/>
          <a:stretch/>
        </p:blipFill>
        <p:spPr>
          <a:xfrm>
            <a:off x="7614643" y="957592"/>
            <a:ext cx="397394" cy="456266"/>
          </a:xfrm>
          <a:prstGeom prst="rect">
            <a:avLst/>
          </a:prstGeom>
        </p:spPr>
      </p:pic>
      <p:pic>
        <p:nvPicPr>
          <p:cNvPr id="7" name="Picture 6">
            <a:extLst>
              <a:ext uri="{FF2B5EF4-FFF2-40B4-BE49-F238E27FC236}">
                <a16:creationId xmlns:a16="http://schemas.microsoft.com/office/drawing/2014/main" id="{A5ACA7C1-E055-5E79-11F0-93CD8140374A}"/>
              </a:ext>
            </a:extLst>
          </p:cNvPr>
          <p:cNvPicPr>
            <a:picLocks noChangeAspect="1"/>
          </p:cNvPicPr>
          <p:nvPr/>
        </p:nvPicPr>
        <p:blipFill rotWithShape="1">
          <a:blip r:embed="rId2"/>
          <a:srcRect l="39934" t="34426" r="42244" b="42987"/>
          <a:stretch/>
        </p:blipFill>
        <p:spPr>
          <a:xfrm>
            <a:off x="7614643" y="1252347"/>
            <a:ext cx="397394" cy="456266"/>
          </a:xfrm>
          <a:prstGeom prst="rect">
            <a:avLst/>
          </a:prstGeom>
        </p:spPr>
      </p:pic>
      <p:grpSp>
        <p:nvGrpSpPr>
          <p:cNvPr id="8" name="Group 7">
            <a:extLst>
              <a:ext uri="{FF2B5EF4-FFF2-40B4-BE49-F238E27FC236}">
                <a16:creationId xmlns:a16="http://schemas.microsoft.com/office/drawing/2014/main" id="{5C6E175C-5DC9-046C-1FC7-F570F1B0DD0A}"/>
              </a:ext>
            </a:extLst>
          </p:cNvPr>
          <p:cNvGrpSpPr/>
          <p:nvPr/>
        </p:nvGrpSpPr>
        <p:grpSpPr>
          <a:xfrm>
            <a:off x="6089409" y="882167"/>
            <a:ext cx="397394" cy="1647544"/>
            <a:chOff x="6266965" y="2512309"/>
            <a:chExt cx="397394" cy="1647544"/>
          </a:xfrm>
        </p:grpSpPr>
        <p:pic>
          <p:nvPicPr>
            <p:cNvPr id="9" name="Picture 8">
              <a:extLst>
                <a:ext uri="{FF2B5EF4-FFF2-40B4-BE49-F238E27FC236}">
                  <a16:creationId xmlns:a16="http://schemas.microsoft.com/office/drawing/2014/main" id="{ED49B7D4-3DAC-BF42-FCEE-963584352B94}"/>
                </a:ext>
              </a:extLst>
            </p:cNvPr>
            <p:cNvPicPr>
              <a:picLocks noChangeAspect="1"/>
            </p:cNvPicPr>
            <p:nvPr/>
          </p:nvPicPr>
          <p:blipFill rotWithShape="1">
            <a:blip r:embed="rId2"/>
            <a:srcRect l="39934" t="34426" r="42244" b="42987"/>
            <a:stretch/>
          </p:blipFill>
          <p:spPr>
            <a:xfrm>
              <a:off x="6266965" y="3101955"/>
              <a:ext cx="397394" cy="456266"/>
            </a:xfrm>
            <a:prstGeom prst="rect">
              <a:avLst/>
            </a:prstGeom>
          </p:spPr>
        </p:pic>
        <p:pic>
          <p:nvPicPr>
            <p:cNvPr id="10" name="Picture 9">
              <a:extLst>
                <a:ext uri="{FF2B5EF4-FFF2-40B4-BE49-F238E27FC236}">
                  <a16:creationId xmlns:a16="http://schemas.microsoft.com/office/drawing/2014/main" id="{A68E0740-93E0-C265-4880-7CF3C6BEE092}"/>
                </a:ext>
              </a:extLst>
            </p:cNvPr>
            <p:cNvPicPr>
              <a:picLocks noChangeAspect="1"/>
            </p:cNvPicPr>
            <p:nvPr/>
          </p:nvPicPr>
          <p:blipFill rotWithShape="1">
            <a:blip r:embed="rId2"/>
            <a:srcRect l="39934" t="34426" r="42244" b="42987"/>
            <a:stretch/>
          </p:blipFill>
          <p:spPr>
            <a:xfrm>
              <a:off x="6266965" y="3396710"/>
              <a:ext cx="397394" cy="456266"/>
            </a:xfrm>
            <a:prstGeom prst="rect">
              <a:avLst/>
            </a:prstGeom>
          </p:spPr>
        </p:pic>
        <p:pic>
          <p:nvPicPr>
            <p:cNvPr id="11" name="Picture 10">
              <a:extLst>
                <a:ext uri="{FF2B5EF4-FFF2-40B4-BE49-F238E27FC236}">
                  <a16:creationId xmlns:a16="http://schemas.microsoft.com/office/drawing/2014/main" id="{7F03DD2C-7602-F1CC-8772-A54B8F7CB70F}"/>
                </a:ext>
              </a:extLst>
            </p:cNvPr>
            <p:cNvPicPr>
              <a:picLocks noChangeAspect="1"/>
            </p:cNvPicPr>
            <p:nvPr/>
          </p:nvPicPr>
          <p:blipFill rotWithShape="1">
            <a:blip r:embed="rId2"/>
            <a:srcRect l="39934" t="34426" r="42244" b="42987"/>
            <a:stretch/>
          </p:blipFill>
          <p:spPr>
            <a:xfrm>
              <a:off x="6266965" y="2512309"/>
              <a:ext cx="397394" cy="456266"/>
            </a:xfrm>
            <a:prstGeom prst="rect">
              <a:avLst/>
            </a:prstGeom>
          </p:spPr>
        </p:pic>
        <p:pic>
          <p:nvPicPr>
            <p:cNvPr id="12" name="Picture 11">
              <a:extLst>
                <a:ext uri="{FF2B5EF4-FFF2-40B4-BE49-F238E27FC236}">
                  <a16:creationId xmlns:a16="http://schemas.microsoft.com/office/drawing/2014/main" id="{5F0A814A-81E6-E8A6-A112-4CADBC6BC3CB}"/>
                </a:ext>
              </a:extLst>
            </p:cNvPr>
            <p:cNvPicPr>
              <a:picLocks noChangeAspect="1"/>
            </p:cNvPicPr>
            <p:nvPr/>
          </p:nvPicPr>
          <p:blipFill rotWithShape="1">
            <a:blip r:embed="rId2"/>
            <a:srcRect l="39934" t="34426" r="42244" b="42987"/>
            <a:stretch/>
          </p:blipFill>
          <p:spPr>
            <a:xfrm>
              <a:off x="6266965" y="2807064"/>
              <a:ext cx="397394" cy="456266"/>
            </a:xfrm>
            <a:prstGeom prst="rect">
              <a:avLst/>
            </a:prstGeom>
          </p:spPr>
        </p:pic>
        <p:pic>
          <p:nvPicPr>
            <p:cNvPr id="13" name="Picture 12">
              <a:extLst>
                <a:ext uri="{FF2B5EF4-FFF2-40B4-BE49-F238E27FC236}">
                  <a16:creationId xmlns:a16="http://schemas.microsoft.com/office/drawing/2014/main" id="{69BCE980-171B-9BED-CECD-13BBDD1B06FC}"/>
                </a:ext>
              </a:extLst>
            </p:cNvPr>
            <p:cNvPicPr>
              <a:picLocks noChangeAspect="1"/>
            </p:cNvPicPr>
            <p:nvPr/>
          </p:nvPicPr>
          <p:blipFill rotWithShape="1">
            <a:blip r:embed="rId2"/>
            <a:srcRect l="39934" t="34426" r="42244" b="42987"/>
            <a:stretch/>
          </p:blipFill>
          <p:spPr>
            <a:xfrm>
              <a:off x="6266965" y="3703587"/>
              <a:ext cx="397394" cy="456266"/>
            </a:xfrm>
            <a:prstGeom prst="rect">
              <a:avLst/>
            </a:prstGeom>
          </p:spPr>
        </p:pic>
      </p:grpSp>
      <p:pic>
        <p:nvPicPr>
          <p:cNvPr id="14" name="Picture 13">
            <a:extLst>
              <a:ext uri="{FF2B5EF4-FFF2-40B4-BE49-F238E27FC236}">
                <a16:creationId xmlns:a16="http://schemas.microsoft.com/office/drawing/2014/main" id="{7E9D1F58-324C-B5C1-0D76-EC17D56B4F10}"/>
              </a:ext>
            </a:extLst>
          </p:cNvPr>
          <p:cNvPicPr>
            <a:picLocks noChangeAspect="1"/>
          </p:cNvPicPr>
          <p:nvPr/>
        </p:nvPicPr>
        <p:blipFill rotWithShape="1">
          <a:blip r:embed="rId3"/>
          <a:srcRect l="35002" t="23074" r="31995" b="33000"/>
          <a:stretch/>
        </p:blipFill>
        <p:spPr>
          <a:xfrm>
            <a:off x="7210826" y="576538"/>
            <a:ext cx="754915" cy="2128863"/>
          </a:xfrm>
          <a:prstGeom prst="rect">
            <a:avLst/>
          </a:prstGeom>
        </p:spPr>
      </p:pic>
      <p:pic>
        <p:nvPicPr>
          <p:cNvPr id="15" name="Picture 14">
            <a:extLst>
              <a:ext uri="{FF2B5EF4-FFF2-40B4-BE49-F238E27FC236}">
                <a16:creationId xmlns:a16="http://schemas.microsoft.com/office/drawing/2014/main" id="{D6B7D6F8-6D96-F894-EE73-A03692FE55AC}"/>
              </a:ext>
            </a:extLst>
          </p:cNvPr>
          <p:cNvPicPr>
            <a:picLocks noChangeAspect="1"/>
          </p:cNvPicPr>
          <p:nvPr/>
        </p:nvPicPr>
        <p:blipFill rotWithShape="1">
          <a:blip r:embed="rId2"/>
          <a:srcRect l="39934" t="34426" r="42244" b="42987"/>
          <a:stretch/>
        </p:blipFill>
        <p:spPr>
          <a:xfrm>
            <a:off x="7965740" y="1699502"/>
            <a:ext cx="397394" cy="456266"/>
          </a:xfrm>
          <a:prstGeom prst="rect">
            <a:avLst/>
          </a:prstGeom>
        </p:spPr>
      </p:pic>
      <p:pic>
        <p:nvPicPr>
          <p:cNvPr id="16" name="Picture 15">
            <a:extLst>
              <a:ext uri="{FF2B5EF4-FFF2-40B4-BE49-F238E27FC236}">
                <a16:creationId xmlns:a16="http://schemas.microsoft.com/office/drawing/2014/main" id="{1A8FC487-4533-DC54-74F8-A9A06AA7F41B}"/>
              </a:ext>
            </a:extLst>
          </p:cNvPr>
          <p:cNvPicPr>
            <a:picLocks noChangeAspect="1"/>
          </p:cNvPicPr>
          <p:nvPr/>
        </p:nvPicPr>
        <p:blipFill rotWithShape="1">
          <a:blip r:embed="rId2"/>
          <a:srcRect l="39934" t="34426" r="42244" b="42987"/>
          <a:stretch/>
        </p:blipFill>
        <p:spPr>
          <a:xfrm>
            <a:off x="7965740" y="1994257"/>
            <a:ext cx="397394" cy="456266"/>
          </a:xfrm>
          <a:prstGeom prst="rect">
            <a:avLst/>
          </a:prstGeom>
        </p:spPr>
      </p:pic>
      <p:pic>
        <p:nvPicPr>
          <p:cNvPr id="17" name="Picture 16">
            <a:extLst>
              <a:ext uri="{FF2B5EF4-FFF2-40B4-BE49-F238E27FC236}">
                <a16:creationId xmlns:a16="http://schemas.microsoft.com/office/drawing/2014/main" id="{51CFB3F8-70EF-3C78-C5AE-D918DD85C86A}"/>
              </a:ext>
            </a:extLst>
          </p:cNvPr>
          <p:cNvPicPr>
            <a:picLocks noChangeAspect="1"/>
          </p:cNvPicPr>
          <p:nvPr/>
        </p:nvPicPr>
        <p:blipFill rotWithShape="1">
          <a:blip r:embed="rId2"/>
          <a:srcRect l="39934" t="34426" r="42244" b="42987"/>
          <a:stretch/>
        </p:blipFill>
        <p:spPr>
          <a:xfrm>
            <a:off x="7965740" y="1109992"/>
            <a:ext cx="397394" cy="456266"/>
          </a:xfrm>
          <a:prstGeom prst="rect">
            <a:avLst/>
          </a:prstGeom>
        </p:spPr>
      </p:pic>
      <p:pic>
        <p:nvPicPr>
          <p:cNvPr id="18" name="Picture 17">
            <a:extLst>
              <a:ext uri="{FF2B5EF4-FFF2-40B4-BE49-F238E27FC236}">
                <a16:creationId xmlns:a16="http://schemas.microsoft.com/office/drawing/2014/main" id="{3122168E-CAB3-0A66-74A4-F926F1EB7DB4}"/>
              </a:ext>
            </a:extLst>
          </p:cNvPr>
          <p:cNvPicPr>
            <a:picLocks noChangeAspect="1"/>
          </p:cNvPicPr>
          <p:nvPr/>
        </p:nvPicPr>
        <p:blipFill rotWithShape="1">
          <a:blip r:embed="rId2"/>
          <a:srcRect l="39934" t="34426" r="42244" b="42987"/>
          <a:stretch/>
        </p:blipFill>
        <p:spPr>
          <a:xfrm>
            <a:off x="7965740" y="1404747"/>
            <a:ext cx="397394" cy="456266"/>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B71EB95-1BA5-8E11-2441-CDC4D6ABB0AA}"/>
                  </a:ext>
                </a:extLst>
              </p:cNvPr>
              <p:cNvSpPr txBox="1"/>
              <p:nvPr/>
            </p:nvSpPr>
            <p:spPr>
              <a:xfrm>
                <a:off x="6639203" y="1313564"/>
                <a:ext cx="631044" cy="646331"/>
              </a:xfrm>
              <a:prstGeom prst="rect">
                <a:avLst/>
              </a:prstGeom>
              <a:noFill/>
            </p:spPr>
            <p:txBody>
              <a:bodyPr wrap="square" rtlCol="0">
                <a:spAutoFit/>
              </a:bodyPr>
              <a:lstStyle/>
              <a:p>
                <a:pPr algn="ctr">
                  <a:defRPr/>
                </a:pPr>
                <a14:m>
                  <m:oMath xmlns:m="http://schemas.openxmlformats.org/officeDocument/2006/math">
                    <m:r>
                      <a:rPr lang="en-GB" sz="3600" i="1" dirty="0">
                        <a:latin typeface="Cambria Math" panose="02040503050406030204" pitchFamily="18" charset="0"/>
                      </a:rPr>
                      <m:t>+</m:t>
                    </m:r>
                  </m:oMath>
                </a14:m>
                <a:r>
                  <a:rPr lang="en-GB" sz="3600" dirty="0">
                    <a:latin typeface="Comic Sans MS" panose="030F0702030302020204" pitchFamily="66" charset="0"/>
                  </a:rPr>
                  <a:t> </a:t>
                </a:r>
              </a:p>
            </p:txBody>
          </p:sp>
        </mc:Choice>
        <mc:Fallback xmlns="">
          <p:sp>
            <p:nvSpPr>
              <p:cNvPr id="19" name="TextBox 18">
                <a:extLst>
                  <a:ext uri="{FF2B5EF4-FFF2-40B4-BE49-F238E27FC236}">
                    <a16:creationId xmlns:a16="http://schemas.microsoft.com/office/drawing/2014/main" id="{FB71EB95-1BA5-8E11-2441-CDC4D6ABB0AA}"/>
                  </a:ext>
                </a:extLst>
              </p:cNvPr>
              <p:cNvSpPr txBox="1">
                <a:spLocks noRot="1" noChangeAspect="1" noMove="1" noResize="1" noEditPoints="1" noAdjustHandles="1" noChangeArrowheads="1" noChangeShapeType="1" noTextEdit="1"/>
              </p:cNvSpPr>
              <p:nvPr/>
            </p:nvSpPr>
            <p:spPr>
              <a:xfrm>
                <a:off x="6639203" y="1313564"/>
                <a:ext cx="631044" cy="646331"/>
              </a:xfrm>
              <a:prstGeom prst="rect">
                <a:avLst/>
              </a:prstGeom>
              <a:blipFill>
                <a:blip r:embed="rId4"/>
                <a:stretch>
                  <a:fillRect/>
                </a:stretch>
              </a:blipFill>
            </p:spPr>
            <p:txBody>
              <a:bodyPr/>
              <a:lstStyle/>
              <a:p>
                <a:r>
                  <a:rPr lang="en-GB">
                    <a:noFill/>
                  </a:rPr>
                  <a:t> </a:t>
                </a:r>
              </a:p>
            </p:txBody>
          </p:sp>
        </mc:Fallback>
      </mc:AlternateContent>
      <p:sp>
        <p:nvSpPr>
          <p:cNvPr id="20" name="Rounded Rectangle 2">
            <a:extLst>
              <a:ext uri="{FF2B5EF4-FFF2-40B4-BE49-F238E27FC236}">
                <a16:creationId xmlns:a16="http://schemas.microsoft.com/office/drawing/2014/main" id="{860AF42A-F0FF-C532-976A-122292CA3E37}"/>
              </a:ext>
            </a:extLst>
          </p:cNvPr>
          <p:cNvSpPr/>
          <p:nvPr/>
        </p:nvSpPr>
        <p:spPr>
          <a:xfrm>
            <a:off x="7380992" y="951690"/>
            <a:ext cx="631044" cy="1557141"/>
          </a:xfrm>
          <a:prstGeom prst="roundRect">
            <a:avLst/>
          </a:prstGeom>
          <a:noFill/>
          <a:ln w="28575">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21" name="Picture 20">
            <a:extLst>
              <a:ext uri="{FF2B5EF4-FFF2-40B4-BE49-F238E27FC236}">
                <a16:creationId xmlns:a16="http://schemas.microsoft.com/office/drawing/2014/main" id="{4F0D4701-8616-FC75-93DE-1079292A09DF}"/>
              </a:ext>
            </a:extLst>
          </p:cNvPr>
          <p:cNvPicPr>
            <a:picLocks noChangeAspect="1"/>
          </p:cNvPicPr>
          <p:nvPr/>
        </p:nvPicPr>
        <p:blipFill>
          <a:blip r:embed="rId5"/>
          <a:stretch>
            <a:fillRect/>
          </a:stretch>
        </p:blipFill>
        <p:spPr>
          <a:xfrm flipH="1">
            <a:off x="2429477" y="1113337"/>
            <a:ext cx="1389148" cy="1224366"/>
          </a:xfrm>
          <a:prstGeom prst="rect">
            <a:avLst/>
          </a:prstGeom>
        </p:spPr>
      </p:pic>
      <p:sp>
        <p:nvSpPr>
          <p:cNvPr id="22" name="TextBox 21">
            <a:extLst>
              <a:ext uri="{FF2B5EF4-FFF2-40B4-BE49-F238E27FC236}">
                <a16:creationId xmlns:a16="http://schemas.microsoft.com/office/drawing/2014/main" id="{AE5A3419-08A0-CC35-FD0C-19B2CB130F49}"/>
              </a:ext>
            </a:extLst>
          </p:cNvPr>
          <p:cNvSpPr txBox="1"/>
          <p:nvPr/>
        </p:nvSpPr>
        <p:spPr>
          <a:xfrm>
            <a:off x="2656526" y="2268101"/>
            <a:ext cx="1179872" cy="523220"/>
          </a:xfrm>
          <a:prstGeom prst="rect">
            <a:avLst/>
          </a:prstGeom>
          <a:noFill/>
        </p:spPr>
        <p:txBody>
          <a:bodyPr wrap="square" rtlCol="0">
            <a:spAutoFit/>
          </a:bodyPr>
          <a:lstStyle/>
          <a:p>
            <a:r>
              <a:rPr lang="en-GB" sz="2800" dirty="0">
                <a:latin typeface="Comic Sans MS" panose="030F0702030302020204" pitchFamily="66" charset="0"/>
                <a:ea typeface="White_Rose_Noto " panose="020B0502040504020204" pitchFamily="34" charset="0"/>
                <a:cs typeface="White_Rose_Noto " panose="020B0502040504020204" pitchFamily="34" charset="0"/>
              </a:rPr>
              <a:t>Dora</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6C5FAD9-4186-2D8C-4280-4726DE637753}"/>
                  </a:ext>
                </a:extLst>
              </p:cNvPr>
              <p:cNvSpPr txBox="1"/>
              <p:nvPr/>
            </p:nvSpPr>
            <p:spPr>
              <a:xfrm>
                <a:off x="2803038" y="3695661"/>
                <a:ext cx="5449422"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5 ones </a:t>
                </a:r>
                <a14:m>
                  <m:oMath xmlns:m="http://schemas.openxmlformats.org/officeDocument/2006/math">
                    <m:r>
                      <a:rPr lang="en-GB" sz="3200" i="1" dirty="0">
                        <a:latin typeface="Cambria Math" panose="02040503050406030204" pitchFamily="18" charset="0"/>
                        <a:cs typeface="Calibri" panose="020F0502020204030204" pitchFamily="34" charset="0"/>
                      </a:rPr>
                      <m:t>+</m:t>
                    </m:r>
                  </m:oMath>
                </a14:m>
                <a:r>
                  <a:rPr lang="en-GB" sz="3200" dirty="0">
                    <a:latin typeface="Comic Sans MS" panose="030F0702030302020204" pitchFamily="66" charset="0"/>
                    <a:cs typeface="Calibri" panose="020F0502020204030204" pitchFamily="34" charset="0"/>
                  </a:rPr>
                  <a:t> 9 ones </a:t>
                </a:r>
                <a14:m>
                  <m:oMath xmlns:m="http://schemas.openxmlformats.org/officeDocument/2006/math">
                    <m:r>
                      <a:rPr lang="en-GB" sz="3200" i="1">
                        <a:latin typeface="Cambria Math" panose="02040503050406030204" pitchFamily="18" charset="0"/>
                        <a:cs typeface="Calibri" panose="020F0502020204030204" pitchFamily="34" charset="0"/>
                      </a:rPr>
                      <m:t>=</m:t>
                    </m:r>
                  </m:oMath>
                </a14:m>
                <a:r>
                  <a:rPr lang="en-GB" sz="3200" dirty="0">
                    <a:latin typeface="Comic Sans MS" panose="030F0702030302020204" pitchFamily="66" charset="0"/>
                    <a:cs typeface="Calibri" panose="020F0502020204030204" pitchFamily="34" charset="0"/>
                  </a:rPr>
                  <a:t>       ones</a:t>
                </a:r>
              </a:p>
            </p:txBody>
          </p:sp>
        </mc:Choice>
        <mc:Fallback xmlns="">
          <p:sp>
            <p:nvSpPr>
              <p:cNvPr id="23" name="TextBox 22">
                <a:extLst>
                  <a:ext uri="{FF2B5EF4-FFF2-40B4-BE49-F238E27FC236}">
                    <a16:creationId xmlns:a16="http://schemas.microsoft.com/office/drawing/2014/main" id="{66C5FAD9-4186-2D8C-4280-4726DE637753}"/>
                  </a:ext>
                </a:extLst>
              </p:cNvPr>
              <p:cNvSpPr txBox="1">
                <a:spLocks noRot="1" noChangeAspect="1" noMove="1" noResize="1" noEditPoints="1" noAdjustHandles="1" noChangeArrowheads="1" noChangeShapeType="1" noTextEdit="1"/>
              </p:cNvSpPr>
              <p:nvPr/>
            </p:nvSpPr>
            <p:spPr>
              <a:xfrm>
                <a:off x="2803038" y="3695661"/>
                <a:ext cx="5449422" cy="584775"/>
              </a:xfrm>
              <a:prstGeom prst="rect">
                <a:avLst/>
              </a:prstGeom>
              <a:blipFill>
                <a:blip r:embed="rId6"/>
                <a:stretch>
                  <a:fillRect l="-2908" t="-13542" r="-112" b="-33333"/>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5C601B3B-A8D0-0FE4-FFBF-E94D604BF936}"/>
              </a:ext>
            </a:extLst>
          </p:cNvPr>
          <p:cNvSpPr/>
          <p:nvPr/>
        </p:nvSpPr>
        <p:spPr>
          <a:xfrm>
            <a:off x="2803039" y="3665414"/>
            <a:ext cx="427842"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E8EA5D2-A931-2D28-9B83-0485EB5E83E0}"/>
              </a:ext>
            </a:extLst>
          </p:cNvPr>
          <p:cNvSpPr/>
          <p:nvPr/>
        </p:nvSpPr>
        <p:spPr>
          <a:xfrm>
            <a:off x="4578499" y="3665414"/>
            <a:ext cx="427842"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CE6319C-27E8-F6C2-6E65-E425A963B9A8}"/>
              </a:ext>
            </a:extLst>
          </p:cNvPr>
          <p:cNvSpPr/>
          <p:nvPr/>
        </p:nvSpPr>
        <p:spPr>
          <a:xfrm>
            <a:off x="6436424" y="3665414"/>
            <a:ext cx="634936"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773014A-18FF-C34C-8D49-C2DF840DFB41}"/>
              </a:ext>
            </a:extLst>
          </p:cNvPr>
          <p:cNvSpPr txBox="1"/>
          <p:nvPr/>
        </p:nvSpPr>
        <p:spPr>
          <a:xfrm>
            <a:off x="6448631" y="3707092"/>
            <a:ext cx="699696"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14</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751F63A0-A443-2FB0-D94D-F7AAE56313A3}"/>
                  </a:ext>
                </a:extLst>
              </p:cNvPr>
              <p:cNvSpPr txBox="1"/>
              <p:nvPr/>
            </p:nvSpPr>
            <p:spPr>
              <a:xfrm>
                <a:off x="2803038" y="4620826"/>
                <a:ext cx="5959962"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14 ones </a:t>
                </a:r>
                <a14:m>
                  <m:oMath xmlns:m="http://schemas.openxmlformats.org/officeDocument/2006/math">
                    <m:r>
                      <a:rPr lang="en-GB" sz="3200" i="1">
                        <a:latin typeface="Cambria Math" panose="02040503050406030204" pitchFamily="18" charset="0"/>
                        <a:cs typeface="Calibri" panose="020F0502020204030204" pitchFamily="34" charset="0"/>
                      </a:rPr>
                      <m:t>=</m:t>
                    </m:r>
                  </m:oMath>
                </a14:m>
                <a:r>
                  <a:rPr lang="en-GB" sz="3200" dirty="0">
                    <a:latin typeface="Comic Sans MS" panose="030F0702030302020204" pitchFamily="66" charset="0"/>
                    <a:cs typeface="Calibri" panose="020F0502020204030204" pitchFamily="34" charset="0"/>
                  </a:rPr>
                  <a:t>      ten and      ones</a:t>
                </a:r>
              </a:p>
            </p:txBody>
          </p:sp>
        </mc:Choice>
        <mc:Fallback xmlns="">
          <p:sp>
            <p:nvSpPr>
              <p:cNvPr id="28" name="TextBox 27">
                <a:extLst>
                  <a:ext uri="{FF2B5EF4-FFF2-40B4-BE49-F238E27FC236}">
                    <a16:creationId xmlns:a16="http://schemas.microsoft.com/office/drawing/2014/main" id="{751F63A0-A443-2FB0-D94D-F7AAE56313A3}"/>
                  </a:ext>
                </a:extLst>
              </p:cNvPr>
              <p:cNvSpPr txBox="1">
                <a:spLocks noRot="1" noChangeAspect="1" noMove="1" noResize="1" noEditPoints="1" noAdjustHandles="1" noChangeArrowheads="1" noChangeShapeType="1" noTextEdit="1"/>
              </p:cNvSpPr>
              <p:nvPr/>
            </p:nvSpPr>
            <p:spPr>
              <a:xfrm>
                <a:off x="2803038" y="4620826"/>
                <a:ext cx="5959962" cy="584775"/>
              </a:xfrm>
              <a:prstGeom prst="rect">
                <a:avLst/>
              </a:prstGeom>
              <a:blipFill>
                <a:blip r:embed="rId7"/>
                <a:stretch>
                  <a:fillRect l="-2658" t="-13542" b="-33333"/>
                </a:stretch>
              </a:blipFill>
            </p:spPr>
            <p:txBody>
              <a:bodyPr/>
              <a:lstStyle/>
              <a:p>
                <a:r>
                  <a:rPr lang="en-GB">
                    <a:noFill/>
                  </a:rPr>
                  <a:t> </a:t>
                </a:r>
              </a:p>
            </p:txBody>
          </p:sp>
        </mc:Fallback>
      </mc:AlternateContent>
      <p:sp>
        <p:nvSpPr>
          <p:cNvPr id="29" name="Rectangle 28">
            <a:extLst>
              <a:ext uri="{FF2B5EF4-FFF2-40B4-BE49-F238E27FC236}">
                <a16:creationId xmlns:a16="http://schemas.microsoft.com/office/drawing/2014/main" id="{D730E926-EDA9-F2D5-3FD2-20116E3AF309}"/>
              </a:ext>
            </a:extLst>
          </p:cNvPr>
          <p:cNvSpPr/>
          <p:nvPr/>
        </p:nvSpPr>
        <p:spPr>
          <a:xfrm>
            <a:off x="2803039" y="4590579"/>
            <a:ext cx="594360"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DA4FD22-384D-BF2E-A39C-61464F78E352}"/>
              </a:ext>
            </a:extLst>
          </p:cNvPr>
          <p:cNvSpPr/>
          <p:nvPr/>
        </p:nvSpPr>
        <p:spPr>
          <a:xfrm>
            <a:off x="4889648" y="4594389"/>
            <a:ext cx="427842"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398D739-BDE9-8667-C5FA-23F122A94518}"/>
              </a:ext>
            </a:extLst>
          </p:cNvPr>
          <p:cNvSpPr/>
          <p:nvPr/>
        </p:nvSpPr>
        <p:spPr>
          <a:xfrm>
            <a:off x="6995224" y="4590579"/>
            <a:ext cx="459676"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52C5510E-65FD-C124-0C07-CA90CEAA46E6}"/>
              </a:ext>
            </a:extLst>
          </p:cNvPr>
          <p:cNvSpPr txBox="1"/>
          <p:nvPr/>
        </p:nvSpPr>
        <p:spPr>
          <a:xfrm>
            <a:off x="7007431" y="4632257"/>
            <a:ext cx="419564"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4</a:t>
            </a:r>
          </a:p>
        </p:txBody>
      </p:sp>
      <p:sp>
        <p:nvSpPr>
          <p:cNvPr id="33" name="TextBox 32">
            <a:extLst>
              <a:ext uri="{FF2B5EF4-FFF2-40B4-BE49-F238E27FC236}">
                <a16:creationId xmlns:a16="http://schemas.microsoft.com/office/drawing/2014/main" id="{FA41D4B8-55F1-D07B-657A-60956D80CC13}"/>
              </a:ext>
            </a:extLst>
          </p:cNvPr>
          <p:cNvSpPr txBox="1"/>
          <p:nvPr/>
        </p:nvSpPr>
        <p:spPr>
          <a:xfrm>
            <a:off x="4922833" y="4644593"/>
            <a:ext cx="419564"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1</a:t>
            </a:r>
          </a:p>
        </p:txBody>
      </p:sp>
      <p:sp>
        <p:nvSpPr>
          <p:cNvPr id="34" name="TextBox 33">
            <a:extLst>
              <a:ext uri="{FF2B5EF4-FFF2-40B4-BE49-F238E27FC236}">
                <a16:creationId xmlns:a16="http://schemas.microsoft.com/office/drawing/2014/main" id="{8C0B82F9-28AE-5B70-560D-BFC270CD491E}"/>
              </a:ext>
            </a:extLst>
          </p:cNvPr>
          <p:cNvSpPr txBox="1"/>
          <p:nvPr/>
        </p:nvSpPr>
        <p:spPr>
          <a:xfrm>
            <a:off x="2191512" y="2903022"/>
            <a:ext cx="7225632" cy="523220"/>
          </a:xfrm>
          <a:prstGeom prst="rect">
            <a:avLst/>
          </a:prstGeom>
          <a:noFill/>
        </p:spPr>
        <p:txBody>
          <a:bodyPr wrap="square" rtlCol="0">
            <a:spAutoFit/>
          </a:bodyPr>
          <a:lstStyle/>
          <a:p>
            <a:r>
              <a:rPr lang="en-GB" sz="2800" dirty="0">
                <a:latin typeface="Comic Sans MS" panose="030F0702030302020204" pitchFamily="66" charset="0"/>
              </a:rPr>
              <a:t>Complete the sentences. </a:t>
            </a:r>
          </a:p>
        </p:txBody>
      </p:sp>
      <p:pic>
        <p:nvPicPr>
          <p:cNvPr id="35" name="Picture 34">
            <a:extLst>
              <a:ext uri="{FF2B5EF4-FFF2-40B4-BE49-F238E27FC236}">
                <a16:creationId xmlns:a16="http://schemas.microsoft.com/office/drawing/2014/main" id="{A58407E3-9676-1B3A-08B8-28BB8390DF8E}"/>
              </a:ext>
            </a:extLst>
          </p:cNvPr>
          <p:cNvPicPr>
            <a:picLocks noChangeAspect="1"/>
          </p:cNvPicPr>
          <p:nvPr/>
        </p:nvPicPr>
        <p:blipFill>
          <a:blip r:embed="rId8"/>
          <a:stretch>
            <a:fillRect/>
          </a:stretch>
        </p:blipFill>
        <p:spPr>
          <a:xfrm>
            <a:off x="8873678" y="5353014"/>
            <a:ext cx="747045" cy="747045"/>
          </a:xfrm>
          <a:prstGeom prst="rect">
            <a:avLst/>
          </a:prstGeom>
        </p:spPr>
      </p:pic>
      <p:sp>
        <p:nvSpPr>
          <p:cNvPr id="36" name="TextBox 35">
            <a:extLst>
              <a:ext uri="{FF2B5EF4-FFF2-40B4-BE49-F238E27FC236}">
                <a16:creationId xmlns:a16="http://schemas.microsoft.com/office/drawing/2014/main" id="{AD49D673-1E43-D64A-5269-BCF418569A56}"/>
              </a:ext>
            </a:extLst>
          </p:cNvPr>
          <p:cNvSpPr txBox="1"/>
          <p:nvPr/>
        </p:nvSpPr>
        <p:spPr>
          <a:xfrm>
            <a:off x="6938427" y="5495703"/>
            <a:ext cx="2335461" cy="461665"/>
          </a:xfrm>
          <a:prstGeom prst="rect">
            <a:avLst/>
          </a:prstGeom>
          <a:noFill/>
        </p:spPr>
        <p:txBody>
          <a:bodyPr wrap="square" rtlCol="0">
            <a:spAutoFit/>
          </a:bodyPr>
          <a:lstStyle/>
          <a:p>
            <a:r>
              <a:rPr lang="en-GB" sz="2400" dirty="0">
                <a:latin typeface="Comic Sans MS" panose="030F0702030302020204" pitchFamily="66" charset="0"/>
              </a:rPr>
              <a:t>Have a think</a:t>
            </a:r>
          </a:p>
        </p:txBody>
      </p:sp>
    </p:spTree>
    <p:extLst>
      <p:ext uri="{BB962C8B-B14F-4D97-AF65-F5344CB8AC3E}">
        <p14:creationId xmlns:p14="http://schemas.microsoft.com/office/powerpoint/2010/main" val="9233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2.59259E-6 L 0.13646 0.0088 " pathEditMode="relative" rAng="0" ptsTypes="AA">
                                      <p:cBhvr>
                                        <p:cTn id="6" dur="2000" fill="hold"/>
                                        <p:tgtEl>
                                          <p:spTgt spid="8"/>
                                        </p:tgtEl>
                                        <p:attrNameLst>
                                          <p:attrName>ppt_x</p:attrName>
                                          <p:attrName>ppt_y</p:attrName>
                                        </p:attrNameLst>
                                      </p:cBhvr>
                                      <p:rCtr x="6823" y="440"/>
                                    </p:animMotion>
                                  </p:childTnLst>
                                </p:cTn>
                              </p:par>
                              <p:par>
                                <p:cTn id="7" presetID="10" presetClass="exit" presetSubtype="0" fill="hold" grpId="0" nodeType="withEffect">
                                  <p:stCondLst>
                                    <p:cond delay="0"/>
                                  </p:stCondLst>
                                  <p:childTnLst>
                                    <p:animEffect transition="out" filter="fade">
                                      <p:cBhvr>
                                        <p:cTn id="8" dur="1100"/>
                                        <p:tgtEl>
                                          <p:spTgt spid="19"/>
                                        </p:tgtEl>
                                      </p:cBhvr>
                                    </p:animEffect>
                                    <p:set>
                                      <p:cBhvr>
                                        <p:cTn id="9" dur="1" fill="hold">
                                          <p:stCondLst>
                                            <p:cond delay="1099"/>
                                          </p:stCondLst>
                                        </p:cTn>
                                        <p:tgtEl>
                                          <p:spTgt spid="1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1000"/>
                                        <p:tgtEl>
                                          <p:spTgt spid="8"/>
                                        </p:tgtEl>
                                      </p:cBhvr>
                                    </p:animEffect>
                                    <p:set>
                                      <p:cBhvr>
                                        <p:cTn id="18" dur="1" fill="hold">
                                          <p:stCondLst>
                                            <p:cond delay="999"/>
                                          </p:stCondLst>
                                        </p:cTn>
                                        <p:tgtEl>
                                          <p:spTgt spid="8"/>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1000"/>
                                        <p:tgtEl>
                                          <p:spTgt spid="20"/>
                                        </p:tgtEl>
                                      </p:cBhvr>
                                    </p:animEffect>
                                    <p:set>
                                      <p:cBhvr>
                                        <p:cTn id="21" dur="1" fill="hold">
                                          <p:stCondLst>
                                            <p:cond delay="999"/>
                                          </p:stCondLst>
                                        </p:cTn>
                                        <p:tgtEl>
                                          <p:spTgt spid="20"/>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1000"/>
                                        <p:tgtEl>
                                          <p:spTgt spid="6"/>
                                        </p:tgtEl>
                                      </p:cBhvr>
                                    </p:animEffect>
                                    <p:set>
                                      <p:cBhvr>
                                        <p:cTn id="24" dur="1" fill="hold">
                                          <p:stCondLst>
                                            <p:cond delay="999"/>
                                          </p:stCondLst>
                                        </p:cTn>
                                        <p:tgtEl>
                                          <p:spTgt spid="6"/>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1000"/>
                                        <p:tgtEl>
                                          <p:spTgt spid="7"/>
                                        </p:tgtEl>
                                      </p:cBhvr>
                                    </p:animEffect>
                                    <p:set>
                                      <p:cBhvr>
                                        <p:cTn id="27" dur="1" fill="hold">
                                          <p:stCondLst>
                                            <p:cond delay="999"/>
                                          </p:stCondLst>
                                        </p:cTn>
                                        <p:tgtEl>
                                          <p:spTgt spid="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1000"/>
                                        <p:tgtEl>
                                          <p:spTgt spid="4"/>
                                        </p:tgtEl>
                                      </p:cBhvr>
                                    </p:animEffect>
                                    <p:set>
                                      <p:cBhvr>
                                        <p:cTn id="30" dur="1" fill="hold">
                                          <p:stCondLst>
                                            <p:cond delay="999"/>
                                          </p:stCondLst>
                                        </p:cTn>
                                        <p:tgtEl>
                                          <p:spTgt spid="4"/>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1000"/>
                                        <p:tgtEl>
                                          <p:spTgt spid="5"/>
                                        </p:tgtEl>
                                      </p:cBhvr>
                                    </p:animEffect>
                                    <p:set>
                                      <p:cBhvr>
                                        <p:cTn id="33" dur="1" fill="hold">
                                          <p:stCondLst>
                                            <p:cond delay="999"/>
                                          </p:stCondLst>
                                        </p:cTn>
                                        <p:tgtEl>
                                          <p:spTgt spid="5"/>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1000"/>
                                        <p:tgtEl>
                                          <p:spTgt spid="3"/>
                                        </p:tgtEl>
                                      </p:cBhvr>
                                    </p:animEffect>
                                    <p:set>
                                      <p:cBhvr>
                                        <p:cTn id="36" dur="1" fill="hold">
                                          <p:stCondLst>
                                            <p:cond delay="999"/>
                                          </p:stCondLst>
                                        </p:cTn>
                                        <p:tgtEl>
                                          <p:spTgt spid="3"/>
                                        </p:tgtEl>
                                        <p:attrNameLst>
                                          <p:attrName>style.visibility</p:attrName>
                                        </p:attrNameLst>
                                      </p:cBhvr>
                                      <p:to>
                                        <p:strVal val="hidden"/>
                                      </p:to>
                                    </p:set>
                                  </p:childTnLst>
                                </p:cTn>
                              </p:par>
                              <p:par>
                                <p:cTn id="37" presetID="10" presetClass="entr" presetSubtype="0" fill="hold" nodeType="withEffect">
                                  <p:stCondLst>
                                    <p:cond delay="30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36"/>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35"/>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0" grpId="1" animBg="1"/>
      <p:bldP spid="23" grpId="0"/>
      <p:bldP spid="24" grpId="0" animBg="1"/>
      <p:bldP spid="25" grpId="0" animBg="1"/>
      <p:bldP spid="26" grpId="0" animBg="1"/>
      <p:bldP spid="27" grpId="0"/>
      <p:bldP spid="28" grpId="0"/>
      <p:bldP spid="29" grpId="0" animBg="1"/>
      <p:bldP spid="30" grpId="0" animBg="1"/>
      <p:bldP spid="31" grpId="0" animBg="1"/>
      <p:bldP spid="32" grpId="0"/>
      <p:bldP spid="33" grpId="0"/>
      <p:bldP spid="34" grpId="0"/>
      <p:bldP spid="36" grpId="0"/>
      <p:bldP spid="36"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FE8FC6-663E-345A-DC8A-081AF7AD64D0}"/>
              </a:ext>
            </a:extLst>
          </p:cNvPr>
          <p:cNvSpPr txBox="1"/>
          <p:nvPr/>
        </p:nvSpPr>
        <p:spPr>
          <a:xfrm>
            <a:off x="2255825" y="295225"/>
            <a:ext cx="7225632" cy="523220"/>
          </a:xfrm>
          <a:prstGeom prst="rect">
            <a:avLst/>
          </a:prstGeom>
          <a:noFill/>
        </p:spPr>
        <p:txBody>
          <a:bodyPr wrap="square" rtlCol="0">
            <a:spAutoFit/>
          </a:bodyPr>
          <a:lstStyle/>
          <a:p>
            <a:r>
              <a:rPr lang="en-GB" sz="2800" dirty="0">
                <a:latin typeface="Comic Sans MS" panose="030F0702030302020204" pitchFamily="66" charset="0"/>
              </a:rPr>
              <a:t>Complete the sentence.</a:t>
            </a:r>
          </a:p>
        </p:txBody>
      </p:sp>
      <p:pic>
        <p:nvPicPr>
          <p:cNvPr id="3" name="Picture 2">
            <a:extLst>
              <a:ext uri="{FF2B5EF4-FFF2-40B4-BE49-F238E27FC236}">
                <a16:creationId xmlns:a16="http://schemas.microsoft.com/office/drawing/2014/main" id="{15CD003C-5C77-E4AB-A63A-55399FD42976}"/>
              </a:ext>
            </a:extLst>
          </p:cNvPr>
          <p:cNvPicPr>
            <a:picLocks noChangeAspect="1"/>
          </p:cNvPicPr>
          <p:nvPr/>
        </p:nvPicPr>
        <p:blipFill>
          <a:blip r:embed="rId2"/>
          <a:stretch>
            <a:fillRect/>
          </a:stretch>
        </p:blipFill>
        <p:spPr>
          <a:xfrm>
            <a:off x="8873679" y="5353014"/>
            <a:ext cx="747045" cy="747045"/>
          </a:xfrm>
          <a:prstGeom prst="rect">
            <a:avLst/>
          </a:prstGeom>
        </p:spPr>
      </p:pic>
      <p:sp>
        <p:nvSpPr>
          <p:cNvPr id="4" name="TextBox 3">
            <a:extLst>
              <a:ext uri="{FF2B5EF4-FFF2-40B4-BE49-F238E27FC236}">
                <a16:creationId xmlns:a16="http://schemas.microsoft.com/office/drawing/2014/main" id="{597999E9-2FED-F137-B893-D82152C71D07}"/>
              </a:ext>
            </a:extLst>
          </p:cNvPr>
          <p:cNvSpPr txBox="1"/>
          <p:nvPr/>
        </p:nvSpPr>
        <p:spPr>
          <a:xfrm>
            <a:off x="6938428" y="5495703"/>
            <a:ext cx="2335461" cy="461665"/>
          </a:xfrm>
          <a:prstGeom prst="rect">
            <a:avLst/>
          </a:prstGeom>
          <a:noFill/>
        </p:spPr>
        <p:txBody>
          <a:bodyPr wrap="square" rtlCol="0">
            <a:spAutoFit/>
          </a:bodyPr>
          <a:lstStyle/>
          <a:p>
            <a:r>
              <a:rPr lang="en-GB" sz="2400" dirty="0">
                <a:latin typeface="Comic Sans MS" panose="030F0702030302020204" pitchFamily="66" charset="0"/>
              </a:rPr>
              <a:t>Have a think</a:t>
            </a:r>
          </a:p>
        </p:txBody>
      </p:sp>
      <p:pic>
        <p:nvPicPr>
          <p:cNvPr id="5" name="Picture 4">
            <a:extLst>
              <a:ext uri="{FF2B5EF4-FFF2-40B4-BE49-F238E27FC236}">
                <a16:creationId xmlns:a16="http://schemas.microsoft.com/office/drawing/2014/main" id="{B3B353F7-62F8-EFE3-6927-316C08D94C2D}"/>
              </a:ext>
            </a:extLst>
          </p:cNvPr>
          <p:cNvPicPr>
            <a:picLocks noChangeAspect="1"/>
          </p:cNvPicPr>
          <p:nvPr/>
        </p:nvPicPr>
        <p:blipFill rotWithShape="1">
          <a:blip r:embed="rId3"/>
          <a:srcRect l="35002" t="23074" r="31995" b="33000"/>
          <a:stretch/>
        </p:blipFill>
        <p:spPr>
          <a:xfrm>
            <a:off x="3709916" y="462358"/>
            <a:ext cx="1257754" cy="3546871"/>
          </a:xfrm>
          <a:prstGeom prst="rect">
            <a:avLst/>
          </a:prstGeom>
        </p:spPr>
      </p:pic>
      <p:pic>
        <p:nvPicPr>
          <p:cNvPr id="6" name="Picture 5">
            <a:extLst>
              <a:ext uri="{FF2B5EF4-FFF2-40B4-BE49-F238E27FC236}">
                <a16:creationId xmlns:a16="http://schemas.microsoft.com/office/drawing/2014/main" id="{551EA781-8DD6-71C6-E028-24466FF5A4D2}"/>
              </a:ext>
            </a:extLst>
          </p:cNvPr>
          <p:cNvPicPr>
            <a:picLocks noChangeAspect="1"/>
          </p:cNvPicPr>
          <p:nvPr/>
        </p:nvPicPr>
        <p:blipFill rotWithShape="1">
          <a:blip r:embed="rId4"/>
          <a:srcRect l="39934" t="34426" r="42244" b="42987"/>
          <a:stretch/>
        </p:blipFill>
        <p:spPr>
          <a:xfrm>
            <a:off x="3687655" y="1053911"/>
            <a:ext cx="638171" cy="732713"/>
          </a:xfrm>
          <a:prstGeom prst="rect">
            <a:avLst/>
          </a:prstGeom>
        </p:spPr>
      </p:pic>
      <p:pic>
        <p:nvPicPr>
          <p:cNvPr id="7" name="Picture 6">
            <a:extLst>
              <a:ext uri="{FF2B5EF4-FFF2-40B4-BE49-F238E27FC236}">
                <a16:creationId xmlns:a16="http://schemas.microsoft.com/office/drawing/2014/main" id="{9F3DE837-4AFA-9994-D4E0-FA6A906FB555}"/>
              </a:ext>
            </a:extLst>
          </p:cNvPr>
          <p:cNvPicPr>
            <a:picLocks noChangeAspect="1"/>
          </p:cNvPicPr>
          <p:nvPr/>
        </p:nvPicPr>
        <p:blipFill rotWithShape="1">
          <a:blip r:embed="rId4"/>
          <a:srcRect l="39934" t="34426" r="42244" b="42987"/>
          <a:stretch/>
        </p:blipFill>
        <p:spPr>
          <a:xfrm>
            <a:off x="4251478" y="1053911"/>
            <a:ext cx="638171" cy="732713"/>
          </a:xfrm>
          <a:prstGeom prst="rect">
            <a:avLst/>
          </a:prstGeom>
        </p:spPr>
      </p:pic>
      <p:pic>
        <p:nvPicPr>
          <p:cNvPr id="8" name="Picture 7">
            <a:extLst>
              <a:ext uri="{FF2B5EF4-FFF2-40B4-BE49-F238E27FC236}">
                <a16:creationId xmlns:a16="http://schemas.microsoft.com/office/drawing/2014/main" id="{1155F410-BD5A-5188-FD5D-B0A1DF5FF30B}"/>
              </a:ext>
            </a:extLst>
          </p:cNvPr>
          <p:cNvPicPr>
            <a:picLocks noChangeAspect="1"/>
          </p:cNvPicPr>
          <p:nvPr/>
        </p:nvPicPr>
        <p:blipFill rotWithShape="1">
          <a:blip r:embed="rId4"/>
          <a:srcRect l="39934" t="34426" r="42244" b="42987"/>
          <a:stretch/>
        </p:blipFill>
        <p:spPr>
          <a:xfrm>
            <a:off x="3687655" y="1510456"/>
            <a:ext cx="638171" cy="732713"/>
          </a:xfrm>
          <a:prstGeom prst="rect">
            <a:avLst/>
          </a:prstGeom>
        </p:spPr>
      </p:pic>
      <p:pic>
        <p:nvPicPr>
          <p:cNvPr id="9" name="Picture 8">
            <a:extLst>
              <a:ext uri="{FF2B5EF4-FFF2-40B4-BE49-F238E27FC236}">
                <a16:creationId xmlns:a16="http://schemas.microsoft.com/office/drawing/2014/main" id="{0FF9810F-B9DC-EDA4-3F29-68AE7219EE44}"/>
              </a:ext>
            </a:extLst>
          </p:cNvPr>
          <p:cNvPicPr>
            <a:picLocks noChangeAspect="1"/>
          </p:cNvPicPr>
          <p:nvPr/>
        </p:nvPicPr>
        <p:blipFill rotWithShape="1">
          <a:blip r:embed="rId4"/>
          <a:srcRect l="39934" t="34426" r="42244" b="42987"/>
          <a:stretch/>
        </p:blipFill>
        <p:spPr>
          <a:xfrm>
            <a:off x="4251478" y="1510456"/>
            <a:ext cx="638171" cy="732713"/>
          </a:xfrm>
          <a:prstGeom prst="rect">
            <a:avLst/>
          </a:prstGeom>
        </p:spPr>
      </p:pic>
      <p:pic>
        <p:nvPicPr>
          <p:cNvPr id="10" name="Picture 9">
            <a:extLst>
              <a:ext uri="{FF2B5EF4-FFF2-40B4-BE49-F238E27FC236}">
                <a16:creationId xmlns:a16="http://schemas.microsoft.com/office/drawing/2014/main" id="{F6ABD410-9859-5A6D-DDEE-D2FE9D06C151}"/>
              </a:ext>
            </a:extLst>
          </p:cNvPr>
          <p:cNvPicPr>
            <a:picLocks noChangeAspect="1"/>
          </p:cNvPicPr>
          <p:nvPr/>
        </p:nvPicPr>
        <p:blipFill rotWithShape="1">
          <a:blip r:embed="rId4"/>
          <a:srcRect l="39934" t="34426" r="42244" b="42987"/>
          <a:stretch/>
        </p:blipFill>
        <p:spPr>
          <a:xfrm>
            <a:off x="3687655" y="1967001"/>
            <a:ext cx="638171" cy="732713"/>
          </a:xfrm>
          <a:prstGeom prst="rect">
            <a:avLst/>
          </a:prstGeom>
        </p:spPr>
      </p:pic>
      <p:pic>
        <p:nvPicPr>
          <p:cNvPr id="11" name="Picture 10">
            <a:extLst>
              <a:ext uri="{FF2B5EF4-FFF2-40B4-BE49-F238E27FC236}">
                <a16:creationId xmlns:a16="http://schemas.microsoft.com/office/drawing/2014/main" id="{864C421F-DFCA-3713-B860-F3AB6880FAB0}"/>
              </a:ext>
            </a:extLst>
          </p:cNvPr>
          <p:cNvPicPr>
            <a:picLocks noChangeAspect="1"/>
          </p:cNvPicPr>
          <p:nvPr/>
        </p:nvPicPr>
        <p:blipFill rotWithShape="1">
          <a:blip r:embed="rId4"/>
          <a:srcRect l="39934" t="34426" r="42244" b="42987"/>
          <a:stretch/>
        </p:blipFill>
        <p:spPr>
          <a:xfrm>
            <a:off x="4251478" y="1967001"/>
            <a:ext cx="638171" cy="732713"/>
          </a:xfrm>
          <a:prstGeom prst="rect">
            <a:avLst/>
          </a:prstGeom>
        </p:spPr>
      </p:pic>
      <p:pic>
        <p:nvPicPr>
          <p:cNvPr id="12" name="Picture 11">
            <a:extLst>
              <a:ext uri="{FF2B5EF4-FFF2-40B4-BE49-F238E27FC236}">
                <a16:creationId xmlns:a16="http://schemas.microsoft.com/office/drawing/2014/main" id="{32071E12-5889-04E3-2553-364D47360732}"/>
              </a:ext>
            </a:extLst>
          </p:cNvPr>
          <p:cNvPicPr>
            <a:picLocks noChangeAspect="1"/>
          </p:cNvPicPr>
          <p:nvPr/>
        </p:nvPicPr>
        <p:blipFill rotWithShape="1">
          <a:blip r:embed="rId4"/>
          <a:srcRect l="39934" t="34426" r="42244" b="42987"/>
          <a:stretch/>
        </p:blipFill>
        <p:spPr>
          <a:xfrm>
            <a:off x="3687655" y="2423545"/>
            <a:ext cx="638171" cy="732713"/>
          </a:xfrm>
          <a:prstGeom prst="rect">
            <a:avLst/>
          </a:prstGeom>
        </p:spPr>
      </p:pic>
      <p:pic>
        <p:nvPicPr>
          <p:cNvPr id="13" name="Picture 12">
            <a:extLst>
              <a:ext uri="{FF2B5EF4-FFF2-40B4-BE49-F238E27FC236}">
                <a16:creationId xmlns:a16="http://schemas.microsoft.com/office/drawing/2014/main" id="{3A5948D1-D9BC-D118-37A2-B61E9F967287}"/>
              </a:ext>
            </a:extLst>
          </p:cNvPr>
          <p:cNvPicPr>
            <a:picLocks noChangeAspect="1"/>
          </p:cNvPicPr>
          <p:nvPr/>
        </p:nvPicPr>
        <p:blipFill rotWithShape="1">
          <a:blip r:embed="rId4"/>
          <a:srcRect l="39934" t="34426" r="42244" b="42987"/>
          <a:stretch/>
        </p:blipFill>
        <p:spPr>
          <a:xfrm>
            <a:off x="4251478" y="2423545"/>
            <a:ext cx="638171" cy="732713"/>
          </a:xfrm>
          <a:prstGeom prst="rect">
            <a:avLst/>
          </a:prstGeom>
        </p:spPr>
      </p:pic>
      <p:pic>
        <p:nvPicPr>
          <p:cNvPr id="14" name="Picture 13">
            <a:extLst>
              <a:ext uri="{FF2B5EF4-FFF2-40B4-BE49-F238E27FC236}">
                <a16:creationId xmlns:a16="http://schemas.microsoft.com/office/drawing/2014/main" id="{5874C3D6-56A1-CC2E-B1EB-74D758D634E3}"/>
              </a:ext>
            </a:extLst>
          </p:cNvPr>
          <p:cNvPicPr>
            <a:picLocks noChangeAspect="1"/>
          </p:cNvPicPr>
          <p:nvPr/>
        </p:nvPicPr>
        <p:blipFill rotWithShape="1">
          <a:blip r:embed="rId4"/>
          <a:srcRect l="39934" t="34426" r="42244" b="42987"/>
          <a:stretch/>
        </p:blipFill>
        <p:spPr>
          <a:xfrm>
            <a:off x="3687655" y="2880090"/>
            <a:ext cx="638171" cy="732713"/>
          </a:xfrm>
          <a:prstGeom prst="rect">
            <a:avLst/>
          </a:prstGeom>
        </p:spPr>
      </p:pic>
      <p:pic>
        <p:nvPicPr>
          <p:cNvPr id="15" name="Picture 14">
            <a:extLst>
              <a:ext uri="{FF2B5EF4-FFF2-40B4-BE49-F238E27FC236}">
                <a16:creationId xmlns:a16="http://schemas.microsoft.com/office/drawing/2014/main" id="{4BE7EEA7-550B-6CE2-6FAA-1CDB840FBFAA}"/>
              </a:ext>
            </a:extLst>
          </p:cNvPr>
          <p:cNvPicPr>
            <a:picLocks noChangeAspect="1"/>
          </p:cNvPicPr>
          <p:nvPr/>
        </p:nvPicPr>
        <p:blipFill rotWithShape="1">
          <a:blip r:embed="rId4"/>
          <a:srcRect l="39934" t="34426" r="42244" b="42987"/>
          <a:stretch/>
        </p:blipFill>
        <p:spPr>
          <a:xfrm>
            <a:off x="4251478" y="2880090"/>
            <a:ext cx="638171" cy="732713"/>
          </a:xfrm>
          <a:prstGeom prst="rect">
            <a:avLst/>
          </a:prstGeom>
        </p:spPr>
      </p:pic>
      <p:pic>
        <p:nvPicPr>
          <p:cNvPr id="16" name="Picture 15">
            <a:extLst>
              <a:ext uri="{FF2B5EF4-FFF2-40B4-BE49-F238E27FC236}">
                <a16:creationId xmlns:a16="http://schemas.microsoft.com/office/drawing/2014/main" id="{627798FB-DEB7-ED52-83B8-69DB82AFBB7D}"/>
              </a:ext>
            </a:extLst>
          </p:cNvPr>
          <p:cNvPicPr>
            <a:picLocks noChangeAspect="1"/>
          </p:cNvPicPr>
          <p:nvPr/>
        </p:nvPicPr>
        <p:blipFill rotWithShape="1">
          <a:blip r:embed="rId4"/>
          <a:srcRect l="39934" t="34426" r="42244" b="42987"/>
          <a:stretch/>
        </p:blipFill>
        <p:spPr>
          <a:xfrm>
            <a:off x="4808437" y="1974784"/>
            <a:ext cx="638171" cy="732713"/>
          </a:xfrm>
          <a:prstGeom prst="rect">
            <a:avLst/>
          </a:prstGeom>
        </p:spPr>
      </p:pic>
      <p:pic>
        <p:nvPicPr>
          <p:cNvPr id="17" name="Picture 16">
            <a:extLst>
              <a:ext uri="{FF2B5EF4-FFF2-40B4-BE49-F238E27FC236}">
                <a16:creationId xmlns:a16="http://schemas.microsoft.com/office/drawing/2014/main" id="{8AAB900C-3992-B3A6-CBA6-322D6D5CC2C8}"/>
              </a:ext>
            </a:extLst>
          </p:cNvPr>
          <p:cNvPicPr>
            <a:picLocks noChangeAspect="1"/>
          </p:cNvPicPr>
          <p:nvPr/>
        </p:nvPicPr>
        <p:blipFill rotWithShape="1">
          <a:blip r:embed="rId4"/>
          <a:srcRect l="39934" t="34426" r="42244" b="42987"/>
          <a:stretch/>
        </p:blipFill>
        <p:spPr>
          <a:xfrm>
            <a:off x="5372260" y="1974784"/>
            <a:ext cx="638171" cy="732713"/>
          </a:xfrm>
          <a:prstGeom prst="rect">
            <a:avLst/>
          </a:prstGeom>
        </p:spPr>
      </p:pic>
      <p:pic>
        <p:nvPicPr>
          <p:cNvPr id="18" name="Picture 17">
            <a:extLst>
              <a:ext uri="{FF2B5EF4-FFF2-40B4-BE49-F238E27FC236}">
                <a16:creationId xmlns:a16="http://schemas.microsoft.com/office/drawing/2014/main" id="{BB6FFBE8-5F29-CDFA-A86F-C945F7017DC1}"/>
              </a:ext>
            </a:extLst>
          </p:cNvPr>
          <p:cNvPicPr>
            <a:picLocks noChangeAspect="1"/>
          </p:cNvPicPr>
          <p:nvPr/>
        </p:nvPicPr>
        <p:blipFill rotWithShape="1">
          <a:blip r:embed="rId4"/>
          <a:srcRect l="39934" t="34426" r="42244" b="42987"/>
          <a:stretch/>
        </p:blipFill>
        <p:spPr>
          <a:xfrm>
            <a:off x="4808437" y="2431328"/>
            <a:ext cx="638171" cy="732713"/>
          </a:xfrm>
          <a:prstGeom prst="rect">
            <a:avLst/>
          </a:prstGeom>
        </p:spPr>
      </p:pic>
      <p:pic>
        <p:nvPicPr>
          <p:cNvPr id="19" name="Picture 18">
            <a:extLst>
              <a:ext uri="{FF2B5EF4-FFF2-40B4-BE49-F238E27FC236}">
                <a16:creationId xmlns:a16="http://schemas.microsoft.com/office/drawing/2014/main" id="{90647F8D-AF86-4CFA-67F4-222A45AC365F}"/>
              </a:ext>
            </a:extLst>
          </p:cNvPr>
          <p:cNvPicPr>
            <a:picLocks noChangeAspect="1"/>
          </p:cNvPicPr>
          <p:nvPr/>
        </p:nvPicPr>
        <p:blipFill rotWithShape="1">
          <a:blip r:embed="rId4"/>
          <a:srcRect l="39934" t="34426" r="42244" b="42987"/>
          <a:stretch/>
        </p:blipFill>
        <p:spPr>
          <a:xfrm>
            <a:off x="5372260" y="2431328"/>
            <a:ext cx="638171" cy="732713"/>
          </a:xfrm>
          <a:prstGeom prst="rect">
            <a:avLst/>
          </a:prstGeom>
        </p:spPr>
      </p:pic>
      <p:pic>
        <p:nvPicPr>
          <p:cNvPr id="20" name="Picture 19">
            <a:extLst>
              <a:ext uri="{FF2B5EF4-FFF2-40B4-BE49-F238E27FC236}">
                <a16:creationId xmlns:a16="http://schemas.microsoft.com/office/drawing/2014/main" id="{DE9CDCCC-85E7-1695-3AF3-0A3C44D1EBD4}"/>
              </a:ext>
            </a:extLst>
          </p:cNvPr>
          <p:cNvPicPr>
            <a:picLocks noChangeAspect="1"/>
          </p:cNvPicPr>
          <p:nvPr/>
        </p:nvPicPr>
        <p:blipFill rotWithShape="1">
          <a:blip r:embed="rId4"/>
          <a:srcRect l="39934" t="34426" r="42244" b="42987"/>
          <a:stretch/>
        </p:blipFill>
        <p:spPr>
          <a:xfrm>
            <a:off x="4808437" y="2887873"/>
            <a:ext cx="638171" cy="732713"/>
          </a:xfrm>
          <a:prstGeom prst="rect">
            <a:avLst/>
          </a:prstGeom>
        </p:spPr>
      </p:pic>
      <p:pic>
        <p:nvPicPr>
          <p:cNvPr id="21" name="Picture 20">
            <a:extLst>
              <a:ext uri="{FF2B5EF4-FFF2-40B4-BE49-F238E27FC236}">
                <a16:creationId xmlns:a16="http://schemas.microsoft.com/office/drawing/2014/main" id="{2FE998F4-ABAE-A19C-78D7-A459DFB2B7B3}"/>
              </a:ext>
            </a:extLst>
          </p:cNvPr>
          <p:cNvPicPr>
            <a:picLocks noChangeAspect="1"/>
          </p:cNvPicPr>
          <p:nvPr/>
        </p:nvPicPr>
        <p:blipFill rotWithShape="1">
          <a:blip r:embed="rId4"/>
          <a:srcRect l="39934" t="34426" r="42244" b="42987"/>
          <a:stretch/>
        </p:blipFill>
        <p:spPr>
          <a:xfrm>
            <a:off x="5372260" y="2887873"/>
            <a:ext cx="638171" cy="732713"/>
          </a:xfrm>
          <a:prstGeom prst="rect">
            <a:avLst/>
          </a:prstGeom>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F7AB300-C904-1A86-5321-0D485D85C160}"/>
                  </a:ext>
                </a:extLst>
              </p:cNvPr>
              <p:cNvSpPr txBox="1"/>
              <p:nvPr/>
            </p:nvSpPr>
            <p:spPr>
              <a:xfrm>
                <a:off x="2803038" y="3878994"/>
                <a:ext cx="5959962"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     ones </a:t>
                </a:r>
                <a14:m>
                  <m:oMath xmlns:m="http://schemas.openxmlformats.org/officeDocument/2006/math">
                    <m:r>
                      <a:rPr lang="en-GB" sz="3200" i="1">
                        <a:latin typeface="Cambria Math" panose="02040503050406030204" pitchFamily="18" charset="0"/>
                        <a:cs typeface="Calibri" panose="020F0502020204030204" pitchFamily="34" charset="0"/>
                      </a:rPr>
                      <m:t>=</m:t>
                    </m:r>
                  </m:oMath>
                </a14:m>
                <a:r>
                  <a:rPr lang="en-GB" sz="3200" dirty="0">
                    <a:latin typeface="Comic Sans MS" panose="030F0702030302020204" pitchFamily="66" charset="0"/>
                    <a:cs typeface="Calibri" panose="020F0502020204030204" pitchFamily="34" charset="0"/>
                  </a:rPr>
                  <a:t>      ten and      ones</a:t>
                </a:r>
              </a:p>
            </p:txBody>
          </p:sp>
        </mc:Choice>
        <mc:Fallback xmlns="">
          <p:sp>
            <p:nvSpPr>
              <p:cNvPr id="22" name="TextBox 21">
                <a:extLst>
                  <a:ext uri="{FF2B5EF4-FFF2-40B4-BE49-F238E27FC236}">
                    <a16:creationId xmlns:a16="http://schemas.microsoft.com/office/drawing/2014/main" id="{9F7AB300-C904-1A86-5321-0D485D85C160}"/>
                  </a:ext>
                </a:extLst>
              </p:cNvPr>
              <p:cNvSpPr txBox="1">
                <a:spLocks noRot="1" noChangeAspect="1" noMove="1" noResize="1" noEditPoints="1" noAdjustHandles="1" noChangeArrowheads="1" noChangeShapeType="1" noTextEdit="1"/>
              </p:cNvSpPr>
              <p:nvPr/>
            </p:nvSpPr>
            <p:spPr>
              <a:xfrm>
                <a:off x="2803038" y="3878994"/>
                <a:ext cx="5959962" cy="584775"/>
              </a:xfrm>
              <a:prstGeom prst="rect">
                <a:avLst/>
              </a:prstGeom>
              <a:blipFill>
                <a:blip r:embed="rId5"/>
                <a:stretch>
                  <a:fillRect t="-13542" b="-33333"/>
                </a:stretch>
              </a:blipFill>
            </p:spPr>
            <p:txBody>
              <a:bodyPr/>
              <a:lstStyle/>
              <a:p>
                <a:r>
                  <a:rPr lang="en-GB">
                    <a:noFill/>
                  </a:rPr>
                  <a:t> </a:t>
                </a:r>
              </a:p>
            </p:txBody>
          </p:sp>
        </mc:Fallback>
      </mc:AlternateContent>
      <p:sp>
        <p:nvSpPr>
          <p:cNvPr id="23" name="Rectangle 22">
            <a:extLst>
              <a:ext uri="{FF2B5EF4-FFF2-40B4-BE49-F238E27FC236}">
                <a16:creationId xmlns:a16="http://schemas.microsoft.com/office/drawing/2014/main" id="{7BBB68D7-6275-7EAA-CC4B-A5A027978B1E}"/>
              </a:ext>
            </a:extLst>
          </p:cNvPr>
          <p:cNvSpPr/>
          <p:nvPr/>
        </p:nvSpPr>
        <p:spPr>
          <a:xfrm>
            <a:off x="2803039" y="3848747"/>
            <a:ext cx="594360"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FB22B9D-9C7E-3CF9-FE26-F94858F451F2}"/>
              </a:ext>
            </a:extLst>
          </p:cNvPr>
          <p:cNvSpPr/>
          <p:nvPr/>
        </p:nvSpPr>
        <p:spPr>
          <a:xfrm>
            <a:off x="4889648" y="3852557"/>
            <a:ext cx="427842"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5AC04DF-A2B7-9D02-03A7-541DBF9F393C}"/>
              </a:ext>
            </a:extLst>
          </p:cNvPr>
          <p:cNvSpPr/>
          <p:nvPr/>
        </p:nvSpPr>
        <p:spPr>
          <a:xfrm>
            <a:off x="6995224" y="3848747"/>
            <a:ext cx="459676" cy="622642"/>
          </a:xfrm>
          <a:prstGeom prst="rect">
            <a:avLst/>
          </a:prstGeom>
          <a:noFill/>
          <a:ln w="28575">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9BF4F280-5AEA-BC46-83B9-E6AD0C2983D5}"/>
              </a:ext>
            </a:extLst>
          </p:cNvPr>
          <p:cNvSpPr txBox="1"/>
          <p:nvPr/>
        </p:nvSpPr>
        <p:spPr>
          <a:xfrm>
            <a:off x="7007431" y="3890425"/>
            <a:ext cx="419564"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6</a:t>
            </a:r>
          </a:p>
        </p:txBody>
      </p:sp>
      <p:sp>
        <p:nvSpPr>
          <p:cNvPr id="27" name="TextBox 26">
            <a:extLst>
              <a:ext uri="{FF2B5EF4-FFF2-40B4-BE49-F238E27FC236}">
                <a16:creationId xmlns:a16="http://schemas.microsoft.com/office/drawing/2014/main" id="{7FC40D8B-8447-48F8-63A8-F783FBFDAFEB}"/>
              </a:ext>
            </a:extLst>
          </p:cNvPr>
          <p:cNvSpPr txBox="1"/>
          <p:nvPr/>
        </p:nvSpPr>
        <p:spPr>
          <a:xfrm>
            <a:off x="4922833" y="3902761"/>
            <a:ext cx="419564"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1</a:t>
            </a:r>
          </a:p>
        </p:txBody>
      </p:sp>
      <p:sp>
        <p:nvSpPr>
          <p:cNvPr id="28" name="TextBox 27">
            <a:extLst>
              <a:ext uri="{FF2B5EF4-FFF2-40B4-BE49-F238E27FC236}">
                <a16:creationId xmlns:a16="http://schemas.microsoft.com/office/drawing/2014/main" id="{CA8736AB-E968-CD34-4D54-46C644E67A55}"/>
              </a:ext>
            </a:extLst>
          </p:cNvPr>
          <p:cNvSpPr txBox="1"/>
          <p:nvPr/>
        </p:nvSpPr>
        <p:spPr>
          <a:xfrm>
            <a:off x="2791043" y="3871786"/>
            <a:ext cx="623290" cy="584775"/>
          </a:xfrm>
          <a:prstGeom prst="rect">
            <a:avLst/>
          </a:prstGeom>
          <a:noFill/>
        </p:spPr>
        <p:txBody>
          <a:bodyPr wrap="square" rtlCol="0">
            <a:spAutoFit/>
          </a:bodyPr>
          <a:lstStyle/>
          <a:p>
            <a:r>
              <a:rPr lang="en-GB" sz="3200" dirty="0">
                <a:latin typeface="Comic Sans MS" panose="030F0702030302020204" pitchFamily="66" charset="0"/>
                <a:cs typeface="Calibri" panose="020F0502020204030204" pitchFamily="34" charset="0"/>
              </a:rPr>
              <a:t>16</a:t>
            </a:r>
          </a:p>
        </p:txBody>
      </p:sp>
      <p:sp>
        <p:nvSpPr>
          <p:cNvPr id="29" name="Thought Bubble: Cloud 28">
            <a:extLst>
              <a:ext uri="{FF2B5EF4-FFF2-40B4-BE49-F238E27FC236}">
                <a16:creationId xmlns:a16="http://schemas.microsoft.com/office/drawing/2014/main" id="{41A78585-B028-2A53-C55E-171B34A8DA34}"/>
              </a:ext>
            </a:extLst>
          </p:cNvPr>
          <p:cNvSpPr/>
          <p:nvPr/>
        </p:nvSpPr>
        <p:spPr>
          <a:xfrm>
            <a:off x="2267446" y="4536433"/>
            <a:ext cx="7078796" cy="1533973"/>
          </a:xfrm>
          <a:prstGeom prst="cloudCallout">
            <a:avLst>
              <a:gd name="adj1" fmla="val 50106"/>
              <a:gd name="adj2" fmla="val 44245"/>
            </a:avLst>
          </a:prstGeom>
          <a:noFill/>
          <a:ln w="19050">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Comic Sans MS" panose="030F0702030302020204" pitchFamily="66" charset="0"/>
              </a:rPr>
              <a:t>How do you know when to exchange?</a:t>
            </a:r>
          </a:p>
        </p:txBody>
      </p:sp>
    </p:spTree>
    <p:extLst>
      <p:ext uri="{BB962C8B-B14F-4D97-AF65-F5344CB8AC3E}">
        <p14:creationId xmlns:p14="http://schemas.microsoft.com/office/powerpoint/2010/main" val="369719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6"/>
                                        </p:tgtEl>
                                      </p:cBhvr>
                                    </p:animEffect>
                                    <p:animScale>
                                      <p:cBhvr>
                                        <p:cTn id="27" dur="250" autoRev="1" fill="hold"/>
                                        <p:tgtEl>
                                          <p:spTgt spid="6"/>
                                        </p:tgtEl>
                                      </p:cBhvr>
                                      <p:by x="105000" y="105000"/>
                                    </p:animScale>
                                  </p:childTnLst>
                                </p:cTn>
                              </p:par>
                              <p:par>
                                <p:cTn id="28" presetID="26" presetClass="emph" presetSubtype="0" fill="hold" nodeType="withEffect">
                                  <p:stCondLst>
                                    <p:cond delay="0"/>
                                  </p:stCondLst>
                                  <p:childTnLst>
                                    <p:animEffect transition="out" filter="fade">
                                      <p:cBhvr>
                                        <p:cTn id="29" dur="500" tmFilter="0, 0; .2, .5; .8, .5; 1, 0"/>
                                        <p:tgtEl>
                                          <p:spTgt spid="7"/>
                                        </p:tgtEl>
                                      </p:cBhvr>
                                    </p:animEffect>
                                    <p:animScale>
                                      <p:cBhvr>
                                        <p:cTn id="30" dur="250" autoRev="1" fill="hold"/>
                                        <p:tgtEl>
                                          <p:spTgt spid="7"/>
                                        </p:tgtEl>
                                      </p:cBhvr>
                                      <p:by x="105000" y="105000"/>
                                    </p:animScale>
                                  </p:childTnLst>
                                </p:cTn>
                              </p:par>
                              <p:par>
                                <p:cTn id="31" presetID="26" presetClass="emph" presetSubtype="0" fill="hold" nodeType="with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par>
                                <p:cTn id="34" presetID="26" presetClass="emph" presetSubtype="0" fill="hold" nodeType="withEffect">
                                  <p:stCondLst>
                                    <p:cond delay="0"/>
                                  </p:stCondLst>
                                  <p:childTnLst>
                                    <p:animEffect transition="out" filter="fade">
                                      <p:cBhvr>
                                        <p:cTn id="35" dur="500" tmFilter="0, 0; .2, .5; .8, .5; 1, 0"/>
                                        <p:tgtEl>
                                          <p:spTgt spid="9"/>
                                        </p:tgtEl>
                                      </p:cBhvr>
                                    </p:animEffect>
                                    <p:animScale>
                                      <p:cBhvr>
                                        <p:cTn id="36" dur="250" autoRev="1" fill="hold"/>
                                        <p:tgtEl>
                                          <p:spTgt spid="9"/>
                                        </p:tgtEl>
                                      </p:cBhvr>
                                      <p:by x="105000" y="105000"/>
                                    </p:animScale>
                                  </p:childTnLst>
                                </p:cTn>
                              </p:par>
                              <p:par>
                                <p:cTn id="37" presetID="26" presetClass="emph" presetSubtype="0" fill="hold" nodeType="withEffect">
                                  <p:stCondLst>
                                    <p:cond delay="0"/>
                                  </p:stCondLst>
                                  <p:childTnLst>
                                    <p:animEffect transition="out" filter="fade">
                                      <p:cBhvr>
                                        <p:cTn id="38" dur="500" tmFilter="0, 0; .2, .5; .8, .5; 1, 0"/>
                                        <p:tgtEl>
                                          <p:spTgt spid="10"/>
                                        </p:tgtEl>
                                      </p:cBhvr>
                                    </p:animEffect>
                                    <p:animScale>
                                      <p:cBhvr>
                                        <p:cTn id="39" dur="250" autoRev="1" fill="hold"/>
                                        <p:tgtEl>
                                          <p:spTgt spid="10"/>
                                        </p:tgtEl>
                                      </p:cBhvr>
                                      <p:by x="105000" y="105000"/>
                                    </p:animScale>
                                  </p:childTnLst>
                                </p:cTn>
                              </p:par>
                              <p:par>
                                <p:cTn id="40" presetID="26" presetClass="emph" presetSubtype="0" fill="hold" nodeType="withEffect">
                                  <p:stCondLst>
                                    <p:cond delay="0"/>
                                  </p:stCondLst>
                                  <p:childTnLst>
                                    <p:animEffect transition="out" filter="fade">
                                      <p:cBhvr>
                                        <p:cTn id="41" dur="500" tmFilter="0, 0; .2, .5; .8, .5; 1, 0"/>
                                        <p:tgtEl>
                                          <p:spTgt spid="11"/>
                                        </p:tgtEl>
                                      </p:cBhvr>
                                    </p:animEffect>
                                    <p:animScale>
                                      <p:cBhvr>
                                        <p:cTn id="42" dur="250" autoRev="1" fill="hold"/>
                                        <p:tgtEl>
                                          <p:spTgt spid="11"/>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12"/>
                                        </p:tgtEl>
                                      </p:cBhvr>
                                    </p:animEffect>
                                    <p:animScale>
                                      <p:cBhvr>
                                        <p:cTn id="45" dur="250" autoRev="1" fill="hold"/>
                                        <p:tgtEl>
                                          <p:spTgt spid="12"/>
                                        </p:tgtEl>
                                      </p:cBhvr>
                                      <p:by x="105000" y="105000"/>
                                    </p:animScale>
                                  </p:childTnLst>
                                </p:cTn>
                              </p:par>
                              <p:par>
                                <p:cTn id="46" presetID="26" presetClass="emph" presetSubtype="0" fill="hold" nodeType="withEffect">
                                  <p:stCondLst>
                                    <p:cond delay="0"/>
                                  </p:stCondLst>
                                  <p:childTnLst>
                                    <p:animEffect transition="out" filter="fade">
                                      <p:cBhvr>
                                        <p:cTn id="47" dur="500" tmFilter="0, 0; .2, .5; .8, .5; 1, 0"/>
                                        <p:tgtEl>
                                          <p:spTgt spid="13"/>
                                        </p:tgtEl>
                                      </p:cBhvr>
                                    </p:animEffect>
                                    <p:animScale>
                                      <p:cBhvr>
                                        <p:cTn id="48" dur="250" autoRev="1" fill="hold"/>
                                        <p:tgtEl>
                                          <p:spTgt spid="13"/>
                                        </p:tgtEl>
                                      </p:cBhvr>
                                      <p:by x="105000" y="105000"/>
                                    </p:animScale>
                                  </p:childTnLst>
                                </p:cTn>
                              </p:par>
                              <p:par>
                                <p:cTn id="49" presetID="26" presetClass="emph" presetSubtype="0" fill="hold" nodeType="withEffect">
                                  <p:stCondLst>
                                    <p:cond delay="0"/>
                                  </p:stCondLst>
                                  <p:childTnLst>
                                    <p:animEffect transition="out" filter="fade">
                                      <p:cBhvr>
                                        <p:cTn id="50" dur="500" tmFilter="0, 0; .2, .5; .8, .5; 1, 0"/>
                                        <p:tgtEl>
                                          <p:spTgt spid="14"/>
                                        </p:tgtEl>
                                      </p:cBhvr>
                                    </p:animEffect>
                                    <p:animScale>
                                      <p:cBhvr>
                                        <p:cTn id="51" dur="250" autoRev="1" fill="hold"/>
                                        <p:tgtEl>
                                          <p:spTgt spid="14"/>
                                        </p:tgtEl>
                                      </p:cBhvr>
                                      <p:by x="105000" y="105000"/>
                                    </p:animScale>
                                  </p:childTnLst>
                                </p:cTn>
                              </p:par>
                              <p:par>
                                <p:cTn id="52" presetID="26" presetClass="emph" presetSubtype="0" fill="hold" nodeType="withEffect">
                                  <p:stCondLst>
                                    <p:cond delay="0"/>
                                  </p:stCondLst>
                                  <p:childTnLst>
                                    <p:animEffect transition="out" filter="fade">
                                      <p:cBhvr>
                                        <p:cTn id="53" dur="500" tmFilter="0, 0; .2, .5; .8, .5; 1, 0"/>
                                        <p:tgtEl>
                                          <p:spTgt spid="15"/>
                                        </p:tgtEl>
                                      </p:cBhvr>
                                    </p:animEffect>
                                    <p:animScale>
                                      <p:cBhvr>
                                        <p:cTn id="54" dur="250" autoRev="1" fill="hold"/>
                                        <p:tgtEl>
                                          <p:spTgt spid="15"/>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6"/>
                                        </p:tgtEl>
                                      </p:cBhvr>
                                    </p:animEffect>
                                    <p:set>
                                      <p:cBhvr>
                                        <p:cTn id="59" dur="1" fill="hold">
                                          <p:stCondLst>
                                            <p:cond delay="499"/>
                                          </p:stCondLst>
                                        </p:cTn>
                                        <p:tgtEl>
                                          <p:spTgt spid="6"/>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7"/>
                                        </p:tgtEl>
                                      </p:cBhvr>
                                    </p:animEffect>
                                    <p:set>
                                      <p:cBhvr>
                                        <p:cTn id="62" dur="1" fill="hold">
                                          <p:stCondLst>
                                            <p:cond delay="499"/>
                                          </p:stCondLst>
                                        </p:cTn>
                                        <p:tgtEl>
                                          <p:spTgt spid="7"/>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8"/>
                                        </p:tgtEl>
                                      </p:cBhvr>
                                    </p:animEffect>
                                    <p:set>
                                      <p:cBhvr>
                                        <p:cTn id="65" dur="1" fill="hold">
                                          <p:stCondLst>
                                            <p:cond delay="499"/>
                                          </p:stCondLst>
                                        </p:cTn>
                                        <p:tgtEl>
                                          <p:spTgt spid="8"/>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0"/>
                                        </p:tgtEl>
                                      </p:cBhvr>
                                    </p:animEffect>
                                    <p:set>
                                      <p:cBhvr>
                                        <p:cTn id="71" dur="1" fill="hold">
                                          <p:stCondLst>
                                            <p:cond delay="499"/>
                                          </p:stCondLst>
                                        </p:cTn>
                                        <p:tgtEl>
                                          <p:spTgt spid="10"/>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13"/>
                                        </p:tgtEl>
                                      </p:cBhvr>
                                    </p:animEffect>
                                    <p:set>
                                      <p:cBhvr>
                                        <p:cTn id="80" dur="1" fill="hold">
                                          <p:stCondLst>
                                            <p:cond delay="499"/>
                                          </p:stCondLst>
                                        </p:cTn>
                                        <p:tgtEl>
                                          <p:spTgt spid="1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15"/>
                                        </p:tgtEl>
                                      </p:cBhvr>
                                    </p:animEffect>
                                    <p:set>
                                      <p:cBhvr>
                                        <p:cTn id="86" dur="1" fill="hold">
                                          <p:stCondLst>
                                            <p:cond delay="499"/>
                                          </p:stCondLst>
                                        </p:cTn>
                                        <p:tgtEl>
                                          <p:spTgt spid="15"/>
                                        </p:tgtEl>
                                        <p:attrNameLst>
                                          <p:attrName>style.visibility</p:attrName>
                                        </p:attrNameLst>
                                      </p:cBhvr>
                                      <p:to>
                                        <p:strVal val="hidden"/>
                                      </p:to>
                                    </p:set>
                                  </p:childTnLst>
                                </p:cTn>
                              </p:par>
                              <p:par>
                                <p:cTn id="87" presetID="10" presetClass="entr" presetSubtype="0" fill="hold" nodeType="with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fade">
                                      <p:cBhvr>
                                        <p:cTn id="89" dur="500"/>
                                        <p:tgtEl>
                                          <p:spTgt spid="5"/>
                                        </p:tgtEl>
                                      </p:cBhvr>
                                    </p:animEffect>
                                  </p:childTnLst>
                                </p:cTn>
                              </p:par>
                            </p:childTnLst>
                          </p:cTn>
                        </p:par>
                      </p:childTnLst>
                    </p:cTn>
                  </p:par>
                  <p:par>
                    <p:cTn id="90" fill="hold">
                      <p:stCondLst>
                        <p:cond delay="indefinite"/>
                      </p:stCondLst>
                      <p:childTnLst>
                        <p:par>
                          <p:cTn id="91" fill="hold">
                            <p:stCondLst>
                              <p:cond delay="0"/>
                            </p:stCondLst>
                            <p:childTnLst>
                              <p:par>
                                <p:cTn id="92" presetID="26" presetClass="emph" presetSubtype="0" fill="hold" nodeType="clickEffect">
                                  <p:stCondLst>
                                    <p:cond delay="0"/>
                                  </p:stCondLst>
                                  <p:childTnLst>
                                    <p:animEffect transition="out" filter="fade">
                                      <p:cBhvr>
                                        <p:cTn id="93" dur="500" tmFilter="0, 0; .2, .5; .8, .5; 1, 0"/>
                                        <p:tgtEl>
                                          <p:spTgt spid="5"/>
                                        </p:tgtEl>
                                      </p:cBhvr>
                                    </p:animEffect>
                                    <p:animScale>
                                      <p:cBhvr>
                                        <p:cTn id="94" dur="250" autoRev="1" fill="hold"/>
                                        <p:tgtEl>
                                          <p:spTgt spid="5"/>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26" presetClass="emph" presetSubtype="0" fill="hold" nodeType="clickEffect">
                                  <p:stCondLst>
                                    <p:cond delay="0"/>
                                  </p:stCondLst>
                                  <p:childTnLst>
                                    <p:animEffect transition="out" filter="fade">
                                      <p:cBhvr>
                                        <p:cTn id="102" dur="500" tmFilter="0, 0; .2, .5; .8, .5; 1, 0"/>
                                        <p:tgtEl>
                                          <p:spTgt spid="16"/>
                                        </p:tgtEl>
                                      </p:cBhvr>
                                    </p:animEffect>
                                    <p:animScale>
                                      <p:cBhvr>
                                        <p:cTn id="103" dur="250" autoRev="1" fill="hold"/>
                                        <p:tgtEl>
                                          <p:spTgt spid="16"/>
                                        </p:tgtEl>
                                      </p:cBhvr>
                                      <p:by x="105000" y="105000"/>
                                    </p:animScale>
                                  </p:childTnLst>
                                </p:cTn>
                              </p:par>
                              <p:par>
                                <p:cTn id="104" presetID="26" presetClass="emph" presetSubtype="0" fill="hold" nodeType="withEffect">
                                  <p:stCondLst>
                                    <p:cond delay="0"/>
                                  </p:stCondLst>
                                  <p:childTnLst>
                                    <p:animEffect transition="out" filter="fade">
                                      <p:cBhvr>
                                        <p:cTn id="105" dur="500" tmFilter="0, 0; .2, .5; .8, .5; 1, 0"/>
                                        <p:tgtEl>
                                          <p:spTgt spid="17"/>
                                        </p:tgtEl>
                                      </p:cBhvr>
                                    </p:animEffect>
                                    <p:animScale>
                                      <p:cBhvr>
                                        <p:cTn id="106" dur="250" autoRev="1" fill="hold"/>
                                        <p:tgtEl>
                                          <p:spTgt spid="17"/>
                                        </p:tgtEl>
                                      </p:cBhvr>
                                      <p:by x="105000" y="105000"/>
                                    </p:animScale>
                                  </p:childTnLst>
                                </p:cTn>
                              </p:par>
                              <p:par>
                                <p:cTn id="107" presetID="26" presetClass="emph" presetSubtype="0" fill="hold" nodeType="withEffect">
                                  <p:stCondLst>
                                    <p:cond delay="0"/>
                                  </p:stCondLst>
                                  <p:childTnLst>
                                    <p:animEffect transition="out" filter="fade">
                                      <p:cBhvr>
                                        <p:cTn id="108" dur="500" tmFilter="0, 0; .2, .5; .8, .5; 1, 0"/>
                                        <p:tgtEl>
                                          <p:spTgt spid="18"/>
                                        </p:tgtEl>
                                      </p:cBhvr>
                                    </p:animEffect>
                                    <p:animScale>
                                      <p:cBhvr>
                                        <p:cTn id="109" dur="250" autoRev="1" fill="hold"/>
                                        <p:tgtEl>
                                          <p:spTgt spid="18"/>
                                        </p:tgtEl>
                                      </p:cBhvr>
                                      <p:by x="105000" y="105000"/>
                                    </p:animScale>
                                  </p:childTnLst>
                                </p:cTn>
                              </p:par>
                              <p:par>
                                <p:cTn id="110" presetID="26" presetClass="emph" presetSubtype="0" fill="hold" nodeType="withEffect">
                                  <p:stCondLst>
                                    <p:cond delay="0"/>
                                  </p:stCondLst>
                                  <p:childTnLst>
                                    <p:animEffect transition="out" filter="fade">
                                      <p:cBhvr>
                                        <p:cTn id="111" dur="500" tmFilter="0, 0; .2, .5; .8, .5; 1, 0"/>
                                        <p:tgtEl>
                                          <p:spTgt spid="19"/>
                                        </p:tgtEl>
                                      </p:cBhvr>
                                    </p:animEffect>
                                    <p:animScale>
                                      <p:cBhvr>
                                        <p:cTn id="112" dur="250" autoRev="1" fill="hold"/>
                                        <p:tgtEl>
                                          <p:spTgt spid="19"/>
                                        </p:tgtEl>
                                      </p:cBhvr>
                                      <p:by x="105000" y="105000"/>
                                    </p:animScale>
                                  </p:childTnLst>
                                </p:cTn>
                              </p:par>
                              <p:par>
                                <p:cTn id="113" presetID="26" presetClass="emph" presetSubtype="0" fill="hold" nodeType="withEffect">
                                  <p:stCondLst>
                                    <p:cond delay="0"/>
                                  </p:stCondLst>
                                  <p:childTnLst>
                                    <p:animEffect transition="out" filter="fade">
                                      <p:cBhvr>
                                        <p:cTn id="114" dur="500" tmFilter="0, 0; .2, .5; .8, .5; 1, 0"/>
                                        <p:tgtEl>
                                          <p:spTgt spid="20"/>
                                        </p:tgtEl>
                                      </p:cBhvr>
                                    </p:animEffect>
                                    <p:animScale>
                                      <p:cBhvr>
                                        <p:cTn id="115" dur="250" autoRev="1" fill="hold"/>
                                        <p:tgtEl>
                                          <p:spTgt spid="20"/>
                                        </p:tgtEl>
                                      </p:cBhvr>
                                      <p:by x="105000" y="105000"/>
                                    </p:animScale>
                                  </p:childTnLst>
                                </p:cTn>
                              </p:par>
                              <p:par>
                                <p:cTn id="116" presetID="26" presetClass="emph" presetSubtype="0" fill="hold" nodeType="withEffect">
                                  <p:stCondLst>
                                    <p:cond delay="0"/>
                                  </p:stCondLst>
                                  <p:childTnLst>
                                    <p:animEffect transition="out" filter="fade">
                                      <p:cBhvr>
                                        <p:cTn id="117" dur="500" tmFilter="0, 0; .2, .5; .8, .5; 1, 0"/>
                                        <p:tgtEl>
                                          <p:spTgt spid="21"/>
                                        </p:tgtEl>
                                      </p:cBhvr>
                                    </p:animEffect>
                                    <p:animScale>
                                      <p:cBhvr>
                                        <p:cTn id="118" dur="250" autoRev="1" fill="hold"/>
                                        <p:tgtEl>
                                          <p:spTgt spid="21"/>
                                        </p:tgtEl>
                                      </p:cBhvr>
                                      <p:by x="105000" y="105000"/>
                                    </p:animScale>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26"/>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6" grpId="0"/>
      <p:bldP spid="27" grpId="0"/>
      <p:bldP spid="28" grpId="0"/>
      <p:bldP spid="2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25AE62-E634-0D43-3C6B-ED763A9E9560}"/>
              </a:ext>
            </a:extLst>
          </p:cNvPr>
          <p:cNvSpPr txBox="1"/>
          <p:nvPr/>
        </p:nvSpPr>
        <p:spPr>
          <a:xfrm>
            <a:off x="2255825" y="295225"/>
            <a:ext cx="7225632" cy="523220"/>
          </a:xfrm>
          <a:prstGeom prst="rect">
            <a:avLst/>
          </a:prstGeom>
          <a:noFill/>
        </p:spPr>
        <p:txBody>
          <a:bodyPr wrap="square" rtlCol="0">
            <a:spAutoFit/>
          </a:bodyPr>
          <a:lstStyle/>
          <a:p>
            <a:r>
              <a:rPr lang="en-GB" sz="2800" dirty="0">
                <a:latin typeface="Comic Sans MS" panose="030F0702030302020204" pitchFamily="66" charset="0"/>
              </a:rPr>
              <a:t>Here are two numbers in base 10</a:t>
            </a:r>
          </a:p>
        </p:txBody>
      </p:sp>
      <p:pic>
        <p:nvPicPr>
          <p:cNvPr id="3" name="Picture 2">
            <a:extLst>
              <a:ext uri="{FF2B5EF4-FFF2-40B4-BE49-F238E27FC236}">
                <a16:creationId xmlns:a16="http://schemas.microsoft.com/office/drawing/2014/main" id="{E538627D-1427-9517-B1C4-F49CA5E09180}"/>
              </a:ext>
            </a:extLst>
          </p:cNvPr>
          <p:cNvPicPr>
            <a:picLocks noChangeAspect="1"/>
          </p:cNvPicPr>
          <p:nvPr/>
        </p:nvPicPr>
        <p:blipFill rotWithShape="1">
          <a:blip r:embed="rId2"/>
          <a:srcRect l="39934" t="34426" r="42244" b="42987"/>
          <a:stretch/>
        </p:blipFill>
        <p:spPr>
          <a:xfrm>
            <a:off x="3541101" y="2159003"/>
            <a:ext cx="364908" cy="418968"/>
          </a:xfrm>
          <a:prstGeom prst="rect">
            <a:avLst/>
          </a:prstGeom>
        </p:spPr>
      </p:pic>
      <p:pic>
        <p:nvPicPr>
          <p:cNvPr id="4" name="Picture 3">
            <a:extLst>
              <a:ext uri="{FF2B5EF4-FFF2-40B4-BE49-F238E27FC236}">
                <a16:creationId xmlns:a16="http://schemas.microsoft.com/office/drawing/2014/main" id="{B2101053-EBF3-4809-F299-F59268EAFDC4}"/>
              </a:ext>
            </a:extLst>
          </p:cNvPr>
          <p:cNvPicPr>
            <a:picLocks noChangeAspect="1"/>
          </p:cNvPicPr>
          <p:nvPr/>
        </p:nvPicPr>
        <p:blipFill rotWithShape="1">
          <a:blip r:embed="rId3"/>
          <a:srcRect l="35002" t="23074" r="31995" b="33000"/>
          <a:stretch/>
        </p:blipFill>
        <p:spPr>
          <a:xfrm>
            <a:off x="2096432" y="717960"/>
            <a:ext cx="684203" cy="1929454"/>
          </a:xfrm>
          <a:prstGeom prst="rect">
            <a:avLst/>
          </a:prstGeom>
        </p:spPr>
      </p:pic>
      <p:pic>
        <p:nvPicPr>
          <p:cNvPr id="5" name="Picture 4">
            <a:extLst>
              <a:ext uri="{FF2B5EF4-FFF2-40B4-BE49-F238E27FC236}">
                <a16:creationId xmlns:a16="http://schemas.microsoft.com/office/drawing/2014/main" id="{41F4C1E9-2EA7-888F-F352-DC3DD59A0EA8}"/>
              </a:ext>
            </a:extLst>
          </p:cNvPr>
          <p:cNvPicPr>
            <a:picLocks noChangeAspect="1"/>
          </p:cNvPicPr>
          <p:nvPr/>
        </p:nvPicPr>
        <p:blipFill rotWithShape="1">
          <a:blip r:embed="rId3"/>
          <a:srcRect l="35002" t="23074" r="31995" b="33000"/>
          <a:stretch/>
        </p:blipFill>
        <p:spPr>
          <a:xfrm>
            <a:off x="2438533" y="717960"/>
            <a:ext cx="684203" cy="1929454"/>
          </a:xfrm>
          <a:prstGeom prst="rect">
            <a:avLst/>
          </a:prstGeom>
        </p:spPr>
      </p:pic>
      <p:pic>
        <p:nvPicPr>
          <p:cNvPr id="6" name="Picture 5">
            <a:extLst>
              <a:ext uri="{FF2B5EF4-FFF2-40B4-BE49-F238E27FC236}">
                <a16:creationId xmlns:a16="http://schemas.microsoft.com/office/drawing/2014/main" id="{4E1D2E83-BB41-505C-7695-F9DCA7E1D11B}"/>
              </a:ext>
            </a:extLst>
          </p:cNvPr>
          <p:cNvPicPr>
            <a:picLocks noChangeAspect="1"/>
          </p:cNvPicPr>
          <p:nvPr/>
        </p:nvPicPr>
        <p:blipFill rotWithShape="1">
          <a:blip r:embed="rId3"/>
          <a:srcRect l="35002" t="23074" r="31995" b="33000"/>
          <a:stretch/>
        </p:blipFill>
        <p:spPr>
          <a:xfrm>
            <a:off x="2780634" y="717960"/>
            <a:ext cx="684203" cy="1929454"/>
          </a:xfrm>
          <a:prstGeom prst="rect">
            <a:avLst/>
          </a:prstGeom>
        </p:spPr>
      </p:pic>
      <p:pic>
        <p:nvPicPr>
          <p:cNvPr id="7" name="Picture 6">
            <a:extLst>
              <a:ext uri="{FF2B5EF4-FFF2-40B4-BE49-F238E27FC236}">
                <a16:creationId xmlns:a16="http://schemas.microsoft.com/office/drawing/2014/main" id="{3204F5EF-47C6-31EA-583F-BAD39ADA0849}"/>
              </a:ext>
            </a:extLst>
          </p:cNvPr>
          <p:cNvPicPr>
            <a:picLocks noChangeAspect="1"/>
          </p:cNvPicPr>
          <p:nvPr/>
        </p:nvPicPr>
        <p:blipFill rotWithShape="1">
          <a:blip r:embed="rId2"/>
          <a:srcRect l="39934" t="34426" r="42244" b="42987"/>
          <a:stretch/>
        </p:blipFill>
        <p:spPr>
          <a:xfrm>
            <a:off x="3875955" y="2159003"/>
            <a:ext cx="364908" cy="418968"/>
          </a:xfrm>
          <a:prstGeom prst="rect">
            <a:avLst/>
          </a:prstGeom>
        </p:spPr>
      </p:pic>
      <p:pic>
        <p:nvPicPr>
          <p:cNvPr id="8" name="Picture 7">
            <a:extLst>
              <a:ext uri="{FF2B5EF4-FFF2-40B4-BE49-F238E27FC236}">
                <a16:creationId xmlns:a16="http://schemas.microsoft.com/office/drawing/2014/main" id="{C5168FBB-7208-DB9A-A2C0-1565C04030FF}"/>
              </a:ext>
            </a:extLst>
          </p:cNvPr>
          <p:cNvPicPr>
            <a:picLocks noChangeAspect="1"/>
          </p:cNvPicPr>
          <p:nvPr/>
        </p:nvPicPr>
        <p:blipFill rotWithShape="1">
          <a:blip r:embed="rId2"/>
          <a:srcRect l="39934" t="34426" r="42244" b="42987"/>
          <a:stretch/>
        </p:blipFill>
        <p:spPr>
          <a:xfrm>
            <a:off x="3541101" y="1841503"/>
            <a:ext cx="364908" cy="418968"/>
          </a:xfrm>
          <a:prstGeom prst="rect">
            <a:avLst/>
          </a:prstGeom>
        </p:spPr>
      </p:pic>
      <p:pic>
        <p:nvPicPr>
          <p:cNvPr id="9" name="Picture 8">
            <a:extLst>
              <a:ext uri="{FF2B5EF4-FFF2-40B4-BE49-F238E27FC236}">
                <a16:creationId xmlns:a16="http://schemas.microsoft.com/office/drawing/2014/main" id="{656CBDBB-FD09-9AB4-F01E-C630B30728EB}"/>
              </a:ext>
            </a:extLst>
          </p:cNvPr>
          <p:cNvPicPr>
            <a:picLocks noChangeAspect="1"/>
          </p:cNvPicPr>
          <p:nvPr/>
        </p:nvPicPr>
        <p:blipFill rotWithShape="1">
          <a:blip r:embed="rId2"/>
          <a:srcRect l="39934" t="34426" r="42244" b="42987"/>
          <a:stretch/>
        </p:blipFill>
        <p:spPr>
          <a:xfrm>
            <a:off x="3875955" y="1841503"/>
            <a:ext cx="364908" cy="418968"/>
          </a:xfrm>
          <a:prstGeom prst="rect">
            <a:avLst/>
          </a:prstGeom>
        </p:spPr>
      </p:pic>
      <p:pic>
        <p:nvPicPr>
          <p:cNvPr id="10" name="Picture 9">
            <a:extLst>
              <a:ext uri="{FF2B5EF4-FFF2-40B4-BE49-F238E27FC236}">
                <a16:creationId xmlns:a16="http://schemas.microsoft.com/office/drawing/2014/main" id="{4D0977E6-4759-0149-5D36-31AB727FF3F0}"/>
              </a:ext>
            </a:extLst>
          </p:cNvPr>
          <p:cNvPicPr>
            <a:picLocks noChangeAspect="1"/>
          </p:cNvPicPr>
          <p:nvPr/>
        </p:nvPicPr>
        <p:blipFill rotWithShape="1">
          <a:blip r:embed="rId2"/>
          <a:srcRect l="39934" t="34426" r="42244" b="42987"/>
          <a:stretch/>
        </p:blipFill>
        <p:spPr>
          <a:xfrm>
            <a:off x="3541101" y="3782328"/>
            <a:ext cx="364908" cy="418968"/>
          </a:xfrm>
          <a:prstGeom prst="rect">
            <a:avLst/>
          </a:prstGeom>
        </p:spPr>
      </p:pic>
      <p:pic>
        <p:nvPicPr>
          <p:cNvPr id="11" name="Picture 10">
            <a:extLst>
              <a:ext uri="{FF2B5EF4-FFF2-40B4-BE49-F238E27FC236}">
                <a16:creationId xmlns:a16="http://schemas.microsoft.com/office/drawing/2014/main" id="{9E5B492D-2EEC-8B86-334A-D145B747FCA9}"/>
              </a:ext>
            </a:extLst>
          </p:cNvPr>
          <p:cNvPicPr>
            <a:picLocks noChangeAspect="1"/>
          </p:cNvPicPr>
          <p:nvPr/>
        </p:nvPicPr>
        <p:blipFill rotWithShape="1">
          <a:blip r:embed="rId3"/>
          <a:srcRect l="35002" t="23074" r="31995" b="33000"/>
          <a:stretch/>
        </p:blipFill>
        <p:spPr>
          <a:xfrm>
            <a:off x="2473145" y="2323161"/>
            <a:ext cx="684203" cy="1929454"/>
          </a:xfrm>
          <a:prstGeom prst="rect">
            <a:avLst/>
          </a:prstGeom>
        </p:spPr>
      </p:pic>
      <p:pic>
        <p:nvPicPr>
          <p:cNvPr id="12" name="Picture 11">
            <a:extLst>
              <a:ext uri="{FF2B5EF4-FFF2-40B4-BE49-F238E27FC236}">
                <a16:creationId xmlns:a16="http://schemas.microsoft.com/office/drawing/2014/main" id="{5E3AE5D6-B596-68CD-641D-62ECCDE19B7D}"/>
              </a:ext>
            </a:extLst>
          </p:cNvPr>
          <p:cNvPicPr>
            <a:picLocks noChangeAspect="1"/>
          </p:cNvPicPr>
          <p:nvPr/>
        </p:nvPicPr>
        <p:blipFill rotWithShape="1">
          <a:blip r:embed="rId3"/>
          <a:srcRect l="35002" t="23074" r="31995" b="33000"/>
          <a:stretch/>
        </p:blipFill>
        <p:spPr>
          <a:xfrm>
            <a:off x="2815246" y="2323161"/>
            <a:ext cx="684203" cy="1929454"/>
          </a:xfrm>
          <a:prstGeom prst="rect">
            <a:avLst/>
          </a:prstGeom>
        </p:spPr>
      </p:pic>
      <p:pic>
        <p:nvPicPr>
          <p:cNvPr id="13" name="Picture 12">
            <a:extLst>
              <a:ext uri="{FF2B5EF4-FFF2-40B4-BE49-F238E27FC236}">
                <a16:creationId xmlns:a16="http://schemas.microsoft.com/office/drawing/2014/main" id="{BD11EDA5-7FA9-6685-ACCD-58D0C9DD2217}"/>
              </a:ext>
            </a:extLst>
          </p:cNvPr>
          <p:cNvPicPr>
            <a:picLocks noChangeAspect="1"/>
          </p:cNvPicPr>
          <p:nvPr/>
        </p:nvPicPr>
        <p:blipFill rotWithShape="1">
          <a:blip r:embed="rId2"/>
          <a:srcRect l="39934" t="34426" r="42244" b="42987"/>
          <a:stretch/>
        </p:blipFill>
        <p:spPr>
          <a:xfrm>
            <a:off x="3875955" y="3782328"/>
            <a:ext cx="364908" cy="418968"/>
          </a:xfrm>
          <a:prstGeom prst="rect">
            <a:avLst/>
          </a:prstGeom>
        </p:spPr>
      </p:pic>
      <p:pic>
        <p:nvPicPr>
          <p:cNvPr id="14" name="Picture 13">
            <a:extLst>
              <a:ext uri="{FF2B5EF4-FFF2-40B4-BE49-F238E27FC236}">
                <a16:creationId xmlns:a16="http://schemas.microsoft.com/office/drawing/2014/main" id="{3D2ACBA8-8639-BE65-5255-2E3D1154B39C}"/>
              </a:ext>
            </a:extLst>
          </p:cNvPr>
          <p:cNvPicPr>
            <a:picLocks noChangeAspect="1"/>
          </p:cNvPicPr>
          <p:nvPr/>
        </p:nvPicPr>
        <p:blipFill rotWithShape="1">
          <a:blip r:embed="rId2"/>
          <a:srcRect l="39934" t="34426" r="42244" b="42987"/>
          <a:stretch/>
        </p:blipFill>
        <p:spPr>
          <a:xfrm>
            <a:off x="3541101" y="3464828"/>
            <a:ext cx="364908" cy="418968"/>
          </a:xfrm>
          <a:prstGeom prst="rect">
            <a:avLst/>
          </a:prstGeom>
        </p:spPr>
      </p:pic>
      <p:pic>
        <p:nvPicPr>
          <p:cNvPr id="15" name="Picture 14">
            <a:extLst>
              <a:ext uri="{FF2B5EF4-FFF2-40B4-BE49-F238E27FC236}">
                <a16:creationId xmlns:a16="http://schemas.microsoft.com/office/drawing/2014/main" id="{144554DA-F5FC-7349-850F-F27A8F54A68C}"/>
              </a:ext>
            </a:extLst>
          </p:cNvPr>
          <p:cNvPicPr>
            <a:picLocks noChangeAspect="1"/>
          </p:cNvPicPr>
          <p:nvPr/>
        </p:nvPicPr>
        <p:blipFill rotWithShape="1">
          <a:blip r:embed="rId2"/>
          <a:srcRect l="39934" t="34426" r="42244" b="42987"/>
          <a:stretch/>
        </p:blipFill>
        <p:spPr>
          <a:xfrm>
            <a:off x="3875955" y="3464828"/>
            <a:ext cx="364908" cy="418968"/>
          </a:xfrm>
          <a:prstGeom prst="rect">
            <a:avLst/>
          </a:prstGeom>
        </p:spPr>
      </p:pic>
      <p:sp>
        <p:nvSpPr>
          <p:cNvPr id="16" name="TextBox 15">
            <a:extLst>
              <a:ext uri="{FF2B5EF4-FFF2-40B4-BE49-F238E27FC236}">
                <a16:creationId xmlns:a16="http://schemas.microsoft.com/office/drawing/2014/main" id="{0FA2109F-B9B7-0A4C-CA8F-661A2A12DFE2}"/>
              </a:ext>
            </a:extLst>
          </p:cNvPr>
          <p:cNvSpPr txBox="1"/>
          <p:nvPr/>
        </p:nvSpPr>
        <p:spPr>
          <a:xfrm>
            <a:off x="4355567" y="970768"/>
            <a:ext cx="5505651" cy="667170"/>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There are ___ ones altogether. </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199B865-E77C-707A-8C55-12D3F48EC324}"/>
                  </a:ext>
                </a:extLst>
              </p:cNvPr>
              <p:cNvSpPr txBox="1"/>
              <p:nvPr/>
            </p:nvSpPr>
            <p:spPr>
              <a:xfrm>
                <a:off x="4355567" y="2496516"/>
                <a:ext cx="5505651" cy="667106"/>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3 tens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2 tens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___ tens. </a:t>
                </a:r>
              </a:p>
            </p:txBody>
          </p:sp>
        </mc:Choice>
        <mc:Fallback xmlns="">
          <p:sp>
            <p:nvSpPr>
              <p:cNvPr id="17" name="TextBox 16">
                <a:extLst>
                  <a:ext uri="{FF2B5EF4-FFF2-40B4-BE49-F238E27FC236}">
                    <a16:creationId xmlns:a16="http://schemas.microsoft.com/office/drawing/2014/main" id="{7199B865-E77C-707A-8C55-12D3F48EC324}"/>
                  </a:ext>
                </a:extLst>
              </p:cNvPr>
              <p:cNvSpPr txBox="1">
                <a:spLocks noRot="1" noChangeAspect="1" noMove="1" noResize="1" noEditPoints="1" noAdjustHandles="1" noChangeArrowheads="1" noChangeShapeType="1" noTextEdit="1"/>
              </p:cNvSpPr>
              <p:nvPr/>
            </p:nvSpPr>
            <p:spPr>
              <a:xfrm>
                <a:off x="4355567" y="2496516"/>
                <a:ext cx="5505651" cy="667106"/>
              </a:xfrm>
              <a:prstGeom prst="rect">
                <a:avLst/>
              </a:prstGeom>
              <a:blipFill>
                <a:blip r:embed="rId4"/>
                <a:stretch>
                  <a:fillRect l="-2212" b="-25688"/>
                </a:stretch>
              </a:blipFill>
            </p:spPr>
            <p:txBody>
              <a:bodyPr/>
              <a:lstStyle/>
              <a:p>
                <a:r>
                  <a:rPr lang="en-GB">
                    <a:noFill/>
                  </a:rPr>
                  <a:t> </a:t>
                </a:r>
              </a:p>
            </p:txBody>
          </p:sp>
        </mc:Fallback>
      </mc:AlternateContent>
      <p:sp>
        <p:nvSpPr>
          <p:cNvPr id="18" name="TextBox 17">
            <a:extLst>
              <a:ext uri="{FF2B5EF4-FFF2-40B4-BE49-F238E27FC236}">
                <a16:creationId xmlns:a16="http://schemas.microsoft.com/office/drawing/2014/main" id="{1F4CAC47-B1F2-F202-5D02-C4F60735D83A}"/>
              </a:ext>
            </a:extLst>
          </p:cNvPr>
          <p:cNvSpPr txBox="1"/>
          <p:nvPr/>
        </p:nvSpPr>
        <p:spPr>
          <a:xfrm>
            <a:off x="4355567" y="4785010"/>
            <a:ext cx="5505651" cy="667170"/>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6 tens and 1 one is ___</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450A15B-F8C5-A7AD-ABFA-56CA3B13F783}"/>
                  </a:ext>
                </a:extLst>
              </p:cNvPr>
              <p:cNvSpPr txBox="1"/>
              <p:nvPr/>
            </p:nvSpPr>
            <p:spPr>
              <a:xfrm>
                <a:off x="2343903" y="5644837"/>
                <a:ext cx="4340917" cy="523220"/>
              </a:xfrm>
              <a:prstGeom prst="rect">
                <a:avLst/>
              </a:prstGeom>
              <a:noFill/>
            </p:spPr>
            <p:txBody>
              <a:bodyPr wrap="square" rtlCol="0">
                <a:spAutoFit/>
              </a:bodyPr>
              <a:lstStyle/>
              <a:p>
                <a:r>
                  <a:rPr lang="en-GB" sz="2800" dirty="0">
                    <a:latin typeface="Comic Sans MS" panose="030F0702030302020204" pitchFamily="66" charset="0"/>
                  </a:rPr>
                  <a:t>35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26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a:t>
                </a:r>
              </a:p>
            </p:txBody>
          </p:sp>
        </mc:Choice>
        <mc:Fallback xmlns="">
          <p:sp>
            <p:nvSpPr>
              <p:cNvPr id="19" name="TextBox 18">
                <a:extLst>
                  <a:ext uri="{FF2B5EF4-FFF2-40B4-BE49-F238E27FC236}">
                    <a16:creationId xmlns:a16="http://schemas.microsoft.com/office/drawing/2014/main" id="{D450A15B-F8C5-A7AD-ABFA-56CA3B13F783}"/>
                  </a:ext>
                </a:extLst>
              </p:cNvPr>
              <p:cNvSpPr txBox="1">
                <a:spLocks noRot="1" noChangeAspect="1" noMove="1" noResize="1" noEditPoints="1" noAdjustHandles="1" noChangeArrowheads="1" noChangeShapeType="1" noTextEdit="1"/>
              </p:cNvSpPr>
              <p:nvPr/>
            </p:nvSpPr>
            <p:spPr>
              <a:xfrm>
                <a:off x="2343903" y="5644837"/>
                <a:ext cx="4340917" cy="523220"/>
              </a:xfrm>
              <a:prstGeom prst="rect">
                <a:avLst/>
              </a:prstGeom>
              <a:blipFill>
                <a:blip r:embed="rId5"/>
                <a:stretch>
                  <a:fillRect l="-2805" t="-12791" b="-31395"/>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09325887-ADC5-3F33-BF87-2428D27A70C0}"/>
              </a:ext>
            </a:extLst>
          </p:cNvPr>
          <p:cNvSpPr txBox="1"/>
          <p:nvPr/>
        </p:nvSpPr>
        <p:spPr>
          <a:xfrm>
            <a:off x="6137592" y="1103804"/>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11</a:t>
            </a:r>
          </a:p>
        </p:txBody>
      </p:sp>
      <p:sp>
        <p:nvSpPr>
          <p:cNvPr id="21" name="TextBox 20">
            <a:extLst>
              <a:ext uri="{FF2B5EF4-FFF2-40B4-BE49-F238E27FC236}">
                <a16:creationId xmlns:a16="http://schemas.microsoft.com/office/drawing/2014/main" id="{6D971E69-A79D-D279-16C5-8EDFE87CDF01}"/>
              </a:ext>
            </a:extLst>
          </p:cNvPr>
          <p:cNvSpPr txBox="1"/>
          <p:nvPr/>
        </p:nvSpPr>
        <p:spPr>
          <a:xfrm>
            <a:off x="7416820" y="2624694"/>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5</a:t>
            </a:r>
          </a:p>
        </p:txBody>
      </p:sp>
      <p:sp>
        <p:nvSpPr>
          <p:cNvPr id="22" name="TextBox 21">
            <a:extLst>
              <a:ext uri="{FF2B5EF4-FFF2-40B4-BE49-F238E27FC236}">
                <a16:creationId xmlns:a16="http://schemas.microsoft.com/office/drawing/2014/main" id="{E783454B-2B41-6BCF-9E88-85F29B679398}"/>
              </a:ext>
            </a:extLst>
          </p:cNvPr>
          <p:cNvSpPr txBox="1"/>
          <p:nvPr/>
        </p:nvSpPr>
        <p:spPr>
          <a:xfrm>
            <a:off x="7545786" y="4910135"/>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61</a:t>
            </a:r>
          </a:p>
        </p:txBody>
      </p:sp>
      <p:sp>
        <p:nvSpPr>
          <p:cNvPr id="23" name="TextBox 22">
            <a:extLst>
              <a:ext uri="{FF2B5EF4-FFF2-40B4-BE49-F238E27FC236}">
                <a16:creationId xmlns:a16="http://schemas.microsoft.com/office/drawing/2014/main" id="{D3A0F311-7A9D-9E59-8AE0-2CD7D30C5808}"/>
              </a:ext>
            </a:extLst>
          </p:cNvPr>
          <p:cNvSpPr txBox="1"/>
          <p:nvPr/>
        </p:nvSpPr>
        <p:spPr>
          <a:xfrm>
            <a:off x="4110972" y="5650863"/>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61</a:t>
            </a:r>
          </a:p>
        </p:txBody>
      </p:sp>
      <p:pic>
        <p:nvPicPr>
          <p:cNvPr id="24" name="Picture 23">
            <a:extLst>
              <a:ext uri="{FF2B5EF4-FFF2-40B4-BE49-F238E27FC236}">
                <a16:creationId xmlns:a16="http://schemas.microsoft.com/office/drawing/2014/main" id="{944531AD-6D6C-49F4-BE37-FAB56BE1FAC0}"/>
              </a:ext>
            </a:extLst>
          </p:cNvPr>
          <p:cNvPicPr>
            <a:picLocks noChangeAspect="1"/>
          </p:cNvPicPr>
          <p:nvPr/>
        </p:nvPicPr>
        <p:blipFill rotWithShape="1">
          <a:blip r:embed="rId2"/>
          <a:srcRect l="39934" t="34426" r="42244" b="42987"/>
          <a:stretch/>
        </p:blipFill>
        <p:spPr>
          <a:xfrm>
            <a:off x="3541101" y="3144933"/>
            <a:ext cx="364908" cy="418968"/>
          </a:xfrm>
          <a:prstGeom prst="rect">
            <a:avLst/>
          </a:prstGeom>
        </p:spPr>
      </p:pic>
      <p:pic>
        <p:nvPicPr>
          <p:cNvPr id="25" name="Picture 24">
            <a:extLst>
              <a:ext uri="{FF2B5EF4-FFF2-40B4-BE49-F238E27FC236}">
                <a16:creationId xmlns:a16="http://schemas.microsoft.com/office/drawing/2014/main" id="{489CB492-29A4-1668-E415-2398F9303EDA}"/>
              </a:ext>
            </a:extLst>
          </p:cNvPr>
          <p:cNvPicPr>
            <a:picLocks noChangeAspect="1"/>
          </p:cNvPicPr>
          <p:nvPr/>
        </p:nvPicPr>
        <p:blipFill rotWithShape="1">
          <a:blip r:embed="rId2"/>
          <a:srcRect l="39934" t="34426" r="42244" b="42987"/>
          <a:stretch/>
        </p:blipFill>
        <p:spPr>
          <a:xfrm>
            <a:off x="3875955" y="3144933"/>
            <a:ext cx="364908" cy="418968"/>
          </a:xfrm>
          <a:prstGeom prst="rect">
            <a:avLst/>
          </a:prstGeom>
        </p:spPr>
      </p:pic>
      <p:pic>
        <p:nvPicPr>
          <p:cNvPr id="26" name="Picture 25">
            <a:extLst>
              <a:ext uri="{FF2B5EF4-FFF2-40B4-BE49-F238E27FC236}">
                <a16:creationId xmlns:a16="http://schemas.microsoft.com/office/drawing/2014/main" id="{4211AE0B-3CE5-C3CB-C288-8F50CEC926B7}"/>
              </a:ext>
            </a:extLst>
          </p:cNvPr>
          <p:cNvPicPr>
            <a:picLocks noChangeAspect="1"/>
          </p:cNvPicPr>
          <p:nvPr/>
        </p:nvPicPr>
        <p:blipFill rotWithShape="1">
          <a:blip r:embed="rId2"/>
          <a:srcRect l="39934" t="34426" r="42244" b="42987"/>
          <a:stretch/>
        </p:blipFill>
        <p:spPr>
          <a:xfrm>
            <a:off x="3541101" y="1488210"/>
            <a:ext cx="364908" cy="418968"/>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A31471EC-C67E-F621-7C26-0923A2FE031A}"/>
                  </a:ext>
                </a:extLst>
              </p:cNvPr>
              <p:cNvSpPr txBox="1"/>
              <p:nvPr/>
            </p:nvSpPr>
            <p:spPr>
              <a:xfrm>
                <a:off x="4355567" y="1733642"/>
                <a:ext cx="5505651" cy="667170"/>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11 ones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___ ten and ___ one.</a:t>
                </a:r>
              </a:p>
            </p:txBody>
          </p:sp>
        </mc:Choice>
        <mc:Fallback xmlns="">
          <p:sp>
            <p:nvSpPr>
              <p:cNvPr id="27" name="TextBox 26">
                <a:extLst>
                  <a:ext uri="{FF2B5EF4-FFF2-40B4-BE49-F238E27FC236}">
                    <a16:creationId xmlns:a16="http://schemas.microsoft.com/office/drawing/2014/main" id="{A31471EC-C67E-F621-7C26-0923A2FE031A}"/>
                  </a:ext>
                </a:extLst>
              </p:cNvPr>
              <p:cNvSpPr txBox="1">
                <a:spLocks noRot="1" noChangeAspect="1" noMove="1" noResize="1" noEditPoints="1" noAdjustHandles="1" noChangeArrowheads="1" noChangeShapeType="1" noTextEdit="1"/>
              </p:cNvSpPr>
              <p:nvPr/>
            </p:nvSpPr>
            <p:spPr>
              <a:xfrm>
                <a:off x="4355567" y="1733642"/>
                <a:ext cx="5505651" cy="667170"/>
              </a:xfrm>
              <a:prstGeom prst="rect">
                <a:avLst/>
              </a:prstGeom>
              <a:blipFill>
                <a:blip r:embed="rId6"/>
                <a:stretch>
                  <a:fillRect l="-2212" b="-24545"/>
                </a:stretch>
              </a:blipFill>
            </p:spPr>
            <p:txBody>
              <a:bodyPr/>
              <a:lstStyle/>
              <a:p>
                <a:r>
                  <a:rPr lang="en-GB">
                    <a:noFill/>
                  </a:rPr>
                  <a:t> </a:t>
                </a:r>
              </a:p>
            </p:txBody>
          </p:sp>
        </mc:Fallback>
      </mc:AlternateContent>
      <p:sp>
        <p:nvSpPr>
          <p:cNvPr id="28" name="TextBox 27">
            <a:extLst>
              <a:ext uri="{FF2B5EF4-FFF2-40B4-BE49-F238E27FC236}">
                <a16:creationId xmlns:a16="http://schemas.microsoft.com/office/drawing/2014/main" id="{A9177495-98DC-2CB1-8DFE-DE9AF38E896F}"/>
              </a:ext>
            </a:extLst>
          </p:cNvPr>
          <p:cNvSpPr txBox="1"/>
          <p:nvPr/>
        </p:nvSpPr>
        <p:spPr>
          <a:xfrm>
            <a:off x="4355567" y="4022136"/>
            <a:ext cx="5505651" cy="667170"/>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There are ___ tens altogether. </a:t>
            </a:r>
          </a:p>
        </p:txBody>
      </p:sp>
      <p:sp>
        <p:nvSpPr>
          <p:cNvPr id="29" name="TextBox 28">
            <a:extLst>
              <a:ext uri="{FF2B5EF4-FFF2-40B4-BE49-F238E27FC236}">
                <a16:creationId xmlns:a16="http://schemas.microsoft.com/office/drawing/2014/main" id="{30ED1B5E-2814-5882-B362-D60C082A2816}"/>
              </a:ext>
            </a:extLst>
          </p:cNvPr>
          <p:cNvSpPr txBox="1"/>
          <p:nvPr/>
        </p:nvSpPr>
        <p:spPr>
          <a:xfrm>
            <a:off x="6137592" y="4138237"/>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6</a:t>
            </a:r>
          </a:p>
        </p:txBody>
      </p:sp>
      <p:sp>
        <p:nvSpPr>
          <p:cNvPr id="30" name="TextBox 29">
            <a:extLst>
              <a:ext uri="{FF2B5EF4-FFF2-40B4-BE49-F238E27FC236}">
                <a16:creationId xmlns:a16="http://schemas.microsoft.com/office/drawing/2014/main" id="{C02EF46B-6979-7C1A-98AF-E98E3BB577C5}"/>
              </a:ext>
            </a:extLst>
          </p:cNvPr>
          <p:cNvSpPr txBox="1"/>
          <p:nvPr/>
        </p:nvSpPr>
        <p:spPr>
          <a:xfrm>
            <a:off x="6079954" y="1858197"/>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1</a:t>
            </a:r>
          </a:p>
        </p:txBody>
      </p:sp>
      <p:sp>
        <p:nvSpPr>
          <p:cNvPr id="31" name="TextBox 30">
            <a:extLst>
              <a:ext uri="{FF2B5EF4-FFF2-40B4-BE49-F238E27FC236}">
                <a16:creationId xmlns:a16="http://schemas.microsoft.com/office/drawing/2014/main" id="{ED0C9B22-EFD4-742F-BF7F-75857826536E}"/>
              </a:ext>
            </a:extLst>
          </p:cNvPr>
          <p:cNvSpPr txBox="1"/>
          <p:nvPr/>
        </p:nvSpPr>
        <p:spPr>
          <a:xfrm>
            <a:off x="8189045" y="1858197"/>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1</a:t>
            </a:r>
          </a:p>
        </p:txBody>
      </p:sp>
      <p:pic>
        <p:nvPicPr>
          <p:cNvPr id="32" name="Picture 31">
            <a:extLst>
              <a:ext uri="{FF2B5EF4-FFF2-40B4-BE49-F238E27FC236}">
                <a16:creationId xmlns:a16="http://schemas.microsoft.com/office/drawing/2014/main" id="{6F5940E1-0B42-17D5-525D-D9A0BEC45BF2}"/>
              </a:ext>
            </a:extLst>
          </p:cNvPr>
          <p:cNvPicPr>
            <a:picLocks noChangeAspect="1"/>
          </p:cNvPicPr>
          <p:nvPr/>
        </p:nvPicPr>
        <p:blipFill rotWithShape="1">
          <a:blip r:embed="rId3"/>
          <a:srcRect l="35002" t="23074" r="31995" b="33000"/>
          <a:stretch/>
        </p:blipFill>
        <p:spPr>
          <a:xfrm>
            <a:off x="2804230" y="3928361"/>
            <a:ext cx="684203" cy="1929454"/>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96187881-225E-BF78-7056-900553E723CF}"/>
                  </a:ext>
                </a:extLst>
              </p:cNvPr>
              <p:cNvSpPr txBox="1"/>
              <p:nvPr/>
            </p:nvSpPr>
            <p:spPr>
              <a:xfrm>
                <a:off x="4355567" y="3259326"/>
                <a:ext cx="5505651" cy="667106"/>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5 tens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1 ten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___ tens. </a:t>
                </a:r>
              </a:p>
            </p:txBody>
          </p:sp>
        </mc:Choice>
        <mc:Fallback xmlns="">
          <p:sp>
            <p:nvSpPr>
              <p:cNvPr id="33" name="TextBox 32">
                <a:extLst>
                  <a:ext uri="{FF2B5EF4-FFF2-40B4-BE49-F238E27FC236}">
                    <a16:creationId xmlns:a16="http://schemas.microsoft.com/office/drawing/2014/main" id="{96187881-225E-BF78-7056-900553E723CF}"/>
                  </a:ext>
                </a:extLst>
              </p:cNvPr>
              <p:cNvSpPr txBox="1">
                <a:spLocks noRot="1" noChangeAspect="1" noMove="1" noResize="1" noEditPoints="1" noAdjustHandles="1" noChangeArrowheads="1" noChangeShapeType="1" noTextEdit="1"/>
              </p:cNvSpPr>
              <p:nvPr/>
            </p:nvSpPr>
            <p:spPr>
              <a:xfrm>
                <a:off x="4355567" y="3259326"/>
                <a:ext cx="5505651" cy="667106"/>
              </a:xfrm>
              <a:prstGeom prst="rect">
                <a:avLst/>
              </a:prstGeom>
              <a:blipFill>
                <a:blip r:embed="rId7"/>
                <a:stretch>
                  <a:fillRect l="-2212" b="-25688"/>
                </a:stretch>
              </a:blipFill>
            </p:spPr>
            <p:txBody>
              <a:bodyPr/>
              <a:lstStyle/>
              <a:p>
                <a:r>
                  <a:rPr lang="en-GB">
                    <a:noFill/>
                  </a:rPr>
                  <a:t> </a:t>
                </a:r>
              </a:p>
            </p:txBody>
          </p:sp>
        </mc:Fallback>
      </mc:AlternateContent>
      <p:sp>
        <p:nvSpPr>
          <p:cNvPr id="34" name="TextBox 33">
            <a:extLst>
              <a:ext uri="{FF2B5EF4-FFF2-40B4-BE49-F238E27FC236}">
                <a16:creationId xmlns:a16="http://schemas.microsoft.com/office/drawing/2014/main" id="{A89EA22E-FEAA-2815-9A42-507865D91665}"/>
              </a:ext>
            </a:extLst>
          </p:cNvPr>
          <p:cNvSpPr txBox="1"/>
          <p:nvPr/>
        </p:nvSpPr>
        <p:spPr>
          <a:xfrm>
            <a:off x="7195163" y="3380492"/>
            <a:ext cx="786384"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6</a:t>
            </a:r>
          </a:p>
        </p:txBody>
      </p:sp>
    </p:spTree>
    <p:extLst>
      <p:ext uri="{BB962C8B-B14F-4D97-AF65-F5344CB8AC3E}">
        <p14:creationId xmlns:p14="http://schemas.microsoft.com/office/powerpoint/2010/main" val="1590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7"/>
                                        </p:tgtEl>
                                      </p:cBhvr>
                                    </p:animEffect>
                                    <p:animScale>
                                      <p:cBhvr>
                                        <p:cTn id="10" dur="250" autoRev="1" fill="hold"/>
                                        <p:tgtEl>
                                          <p:spTgt spid="7"/>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par>
                                <p:cTn id="14" presetID="26" presetClass="emph" presetSubtype="0" fill="hold" nodeType="withEffect">
                                  <p:stCondLst>
                                    <p:cond delay="0"/>
                                  </p:stCondLst>
                                  <p:childTnLst>
                                    <p:animEffect transition="out" filter="fade">
                                      <p:cBhvr>
                                        <p:cTn id="15" dur="500" tmFilter="0, 0; .2, .5; .8, .5; 1, 0"/>
                                        <p:tgtEl>
                                          <p:spTgt spid="9"/>
                                        </p:tgtEl>
                                      </p:cBhvr>
                                    </p:animEffect>
                                    <p:animScale>
                                      <p:cBhvr>
                                        <p:cTn id="16" dur="250" autoRev="1" fill="hold"/>
                                        <p:tgtEl>
                                          <p:spTgt spid="9"/>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10"/>
                                        </p:tgtEl>
                                      </p:cBhvr>
                                    </p:animEffect>
                                    <p:animScale>
                                      <p:cBhvr>
                                        <p:cTn id="19" dur="250" autoRev="1" fill="hold"/>
                                        <p:tgtEl>
                                          <p:spTgt spid="10"/>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13"/>
                                        </p:tgtEl>
                                      </p:cBhvr>
                                    </p:animEffect>
                                    <p:animScale>
                                      <p:cBhvr>
                                        <p:cTn id="22" dur="250" autoRev="1" fill="hold"/>
                                        <p:tgtEl>
                                          <p:spTgt spid="13"/>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14"/>
                                        </p:tgtEl>
                                      </p:cBhvr>
                                    </p:animEffect>
                                    <p:animScale>
                                      <p:cBhvr>
                                        <p:cTn id="25" dur="250" autoRev="1" fill="hold"/>
                                        <p:tgtEl>
                                          <p:spTgt spid="14"/>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15"/>
                                        </p:tgtEl>
                                      </p:cBhvr>
                                    </p:animEffect>
                                    <p:animScale>
                                      <p:cBhvr>
                                        <p:cTn id="28" dur="250" autoRev="1" fill="hold"/>
                                        <p:tgtEl>
                                          <p:spTgt spid="15"/>
                                        </p:tgtEl>
                                      </p:cBhvr>
                                      <p:by x="105000" y="105000"/>
                                    </p:animScale>
                                  </p:childTnLst>
                                </p:cTn>
                              </p:par>
                              <p:par>
                                <p:cTn id="29" presetID="26" presetClass="emph" presetSubtype="0" fill="hold" nodeType="withEffect">
                                  <p:stCondLst>
                                    <p:cond delay="0"/>
                                  </p:stCondLst>
                                  <p:childTnLst>
                                    <p:animEffect transition="out" filter="fade">
                                      <p:cBhvr>
                                        <p:cTn id="30" dur="500" tmFilter="0, 0; .2, .5; .8, .5; 1, 0"/>
                                        <p:tgtEl>
                                          <p:spTgt spid="24"/>
                                        </p:tgtEl>
                                      </p:cBhvr>
                                    </p:animEffect>
                                    <p:animScale>
                                      <p:cBhvr>
                                        <p:cTn id="31" dur="250" autoRev="1" fill="hold"/>
                                        <p:tgtEl>
                                          <p:spTgt spid="24"/>
                                        </p:tgtEl>
                                      </p:cBhvr>
                                      <p:by x="105000" y="105000"/>
                                    </p:animScale>
                                  </p:childTnLst>
                                </p:cTn>
                              </p:par>
                              <p:par>
                                <p:cTn id="32" presetID="26" presetClass="emph" presetSubtype="0" fill="hold" nodeType="withEffect">
                                  <p:stCondLst>
                                    <p:cond delay="0"/>
                                  </p:stCondLst>
                                  <p:childTnLst>
                                    <p:animEffect transition="out" filter="fade">
                                      <p:cBhvr>
                                        <p:cTn id="33" dur="500" tmFilter="0, 0; .2, .5; .8, .5; 1, 0"/>
                                        <p:tgtEl>
                                          <p:spTgt spid="25"/>
                                        </p:tgtEl>
                                      </p:cBhvr>
                                    </p:animEffect>
                                    <p:animScale>
                                      <p:cBhvr>
                                        <p:cTn id="34" dur="250" autoRev="1" fill="hold"/>
                                        <p:tgtEl>
                                          <p:spTgt spid="25"/>
                                        </p:tgtEl>
                                      </p:cBhvr>
                                      <p:by x="105000" y="105000"/>
                                    </p:animScale>
                                  </p:childTnLst>
                                </p:cTn>
                              </p:par>
                              <p:par>
                                <p:cTn id="35" presetID="26" presetClass="emph" presetSubtype="0" fill="hold" nodeType="withEffect">
                                  <p:stCondLst>
                                    <p:cond delay="0"/>
                                  </p:stCondLst>
                                  <p:childTnLst>
                                    <p:animEffect transition="out" filter="fade">
                                      <p:cBhvr>
                                        <p:cTn id="36" dur="500" tmFilter="0, 0; .2, .5; .8, .5; 1, 0"/>
                                        <p:tgtEl>
                                          <p:spTgt spid="26"/>
                                        </p:tgtEl>
                                      </p:cBhvr>
                                    </p:animEffect>
                                    <p:animScale>
                                      <p:cBhvr>
                                        <p:cTn id="37" dur="250" autoRev="1" fill="hold"/>
                                        <p:tgtEl>
                                          <p:spTgt spid="2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
                                        </p:tgtEl>
                                      </p:cBhvr>
                                    </p:animEffect>
                                    <p:set>
                                      <p:cBhvr>
                                        <p:cTn id="52" dur="1" fill="hold">
                                          <p:stCondLst>
                                            <p:cond delay="499"/>
                                          </p:stCondLst>
                                        </p:cTn>
                                        <p:tgtEl>
                                          <p:spTgt spid="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4"/>
                                        </p:tgtEl>
                                      </p:cBhvr>
                                    </p:animEffect>
                                    <p:set>
                                      <p:cBhvr>
                                        <p:cTn id="70" dur="1" fill="hold">
                                          <p:stCondLst>
                                            <p:cond delay="499"/>
                                          </p:stCondLst>
                                        </p:cTn>
                                        <p:tgtEl>
                                          <p:spTgt spid="14"/>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15"/>
                                        </p:tgtEl>
                                      </p:cBhvr>
                                    </p:animEffect>
                                    <p:set>
                                      <p:cBhvr>
                                        <p:cTn id="73" dur="1" fill="hold">
                                          <p:stCondLst>
                                            <p:cond delay="499"/>
                                          </p:stCondLst>
                                        </p:cTn>
                                        <p:tgtEl>
                                          <p:spTgt spid="15"/>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24"/>
                                        </p:tgtEl>
                                      </p:cBhvr>
                                    </p:animEffect>
                                    <p:set>
                                      <p:cBhvr>
                                        <p:cTn id="76" dur="1" fill="hold">
                                          <p:stCondLst>
                                            <p:cond delay="499"/>
                                          </p:stCondLst>
                                        </p:cTn>
                                        <p:tgtEl>
                                          <p:spTgt spid="24"/>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25"/>
                                        </p:tgtEl>
                                      </p:cBhvr>
                                    </p:animEffect>
                                    <p:set>
                                      <p:cBhvr>
                                        <p:cTn id="79" dur="1" fill="hold">
                                          <p:stCondLst>
                                            <p:cond delay="499"/>
                                          </p:stCondLst>
                                        </p:cTn>
                                        <p:tgtEl>
                                          <p:spTgt spid="25"/>
                                        </p:tgtEl>
                                        <p:attrNameLst>
                                          <p:attrName>style.visibility</p:attrName>
                                        </p:attrNameLst>
                                      </p:cBhvr>
                                      <p:to>
                                        <p:strVal val="hidden"/>
                                      </p:to>
                                    </p:set>
                                  </p:childTnLst>
                                </p:cTn>
                              </p:par>
                              <p:par>
                                <p:cTn id="80" presetID="10" presetClass="entr" presetSubtype="0" fill="hold" nodeType="with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fade">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6" presetClass="emph" presetSubtype="0" fill="hold" nodeType="clickEffect">
                                  <p:stCondLst>
                                    <p:cond delay="0"/>
                                  </p:stCondLst>
                                  <p:childTnLst>
                                    <p:animEffect transition="out" filter="fade">
                                      <p:cBhvr>
                                        <p:cTn id="86" dur="500" tmFilter="0, 0; .2, .5; .8, .5; 1, 0"/>
                                        <p:tgtEl>
                                          <p:spTgt spid="26"/>
                                        </p:tgtEl>
                                      </p:cBhvr>
                                    </p:animEffect>
                                    <p:animScale>
                                      <p:cBhvr>
                                        <p:cTn id="87" dur="250" autoRev="1" fill="hold"/>
                                        <p:tgtEl>
                                          <p:spTgt spid="26"/>
                                        </p:tgtEl>
                                      </p:cBhvr>
                                      <p:by x="105000" y="105000"/>
                                    </p:animScale>
                                  </p:childTnLst>
                                </p:cTn>
                              </p:par>
                              <p:par>
                                <p:cTn id="88" presetID="26" presetClass="emph" presetSubtype="0" fill="hold" nodeType="withEffect">
                                  <p:stCondLst>
                                    <p:cond delay="0"/>
                                  </p:stCondLst>
                                  <p:childTnLst>
                                    <p:animEffect transition="out" filter="fade">
                                      <p:cBhvr>
                                        <p:cTn id="89" dur="500" tmFilter="0, 0; .2, .5; .8, .5; 1, 0"/>
                                        <p:tgtEl>
                                          <p:spTgt spid="32"/>
                                        </p:tgtEl>
                                      </p:cBhvr>
                                    </p:animEffect>
                                    <p:animScale>
                                      <p:cBhvr>
                                        <p:cTn id="90" dur="250" autoRev="1" fill="hold"/>
                                        <p:tgtEl>
                                          <p:spTgt spid="32"/>
                                        </p:tgtEl>
                                      </p:cBhvr>
                                      <p:by x="105000" y="105000"/>
                                    </p:animScale>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500"/>
                                        <p:tgtEl>
                                          <p:spTgt spid="17"/>
                                        </p:tgtEl>
                                      </p:cBhvr>
                                    </p:animEffect>
                                  </p:childTnLst>
                                </p:cTn>
                              </p:par>
                            </p:childTnLst>
                          </p:cTn>
                        </p:par>
                      </p:childTnLst>
                    </p:cTn>
                  </p:par>
                  <p:par>
                    <p:cTn id="106" fill="hold">
                      <p:stCondLst>
                        <p:cond delay="indefinite"/>
                      </p:stCondLst>
                      <p:childTnLst>
                        <p:par>
                          <p:cTn id="107" fill="hold">
                            <p:stCondLst>
                              <p:cond delay="0"/>
                            </p:stCondLst>
                            <p:childTnLst>
                              <p:par>
                                <p:cTn id="108" presetID="26" presetClass="emph" presetSubtype="0" fill="hold" nodeType="clickEffect">
                                  <p:stCondLst>
                                    <p:cond delay="0"/>
                                  </p:stCondLst>
                                  <p:childTnLst>
                                    <p:animEffect transition="out" filter="fade">
                                      <p:cBhvr>
                                        <p:cTn id="109" dur="500" tmFilter="0, 0; .2, .5; .8, .5; 1, 0"/>
                                        <p:tgtEl>
                                          <p:spTgt spid="4"/>
                                        </p:tgtEl>
                                      </p:cBhvr>
                                    </p:animEffect>
                                    <p:animScale>
                                      <p:cBhvr>
                                        <p:cTn id="110" dur="250" autoRev="1" fill="hold"/>
                                        <p:tgtEl>
                                          <p:spTgt spid="4"/>
                                        </p:tgtEl>
                                      </p:cBhvr>
                                      <p:by x="105000" y="105000"/>
                                    </p:animScale>
                                  </p:childTnLst>
                                </p:cTn>
                              </p:par>
                              <p:par>
                                <p:cTn id="111" presetID="26" presetClass="emph" presetSubtype="0" fill="hold" nodeType="withEffect">
                                  <p:stCondLst>
                                    <p:cond delay="0"/>
                                  </p:stCondLst>
                                  <p:childTnLst>
                                    <p:animEffect transition="out" filter="fade">
                                      <p:cBhvr>
                                        <p:cTn id="112" dur="500" tmFilter="0, 0; .2, .5; .8, .5; 1, 0"/>
                                        <p:tgtEl>
                                          <p:spTgt spid="5"/>
                                        </p:tgtEl>
                                      </p:cBhvr>
                                    </p:animEffect>
                                    <p:animScale>
                                      <p:cBhvr>
                                        <p:cTn id="113" dur="250" autoRev="1" fill="hold"/>
                                        <p:tgtEl>
                                          <p:spTgt spid="5"/>
                                        </p:tgtEl>
                                      </p:cBhvr>
                                      <p:by x="105000" y="105000"/>
                                    </p:animScale>
                                  </p:childTnLst>
                                </p:cTn>
                              </p:par>
                              <p:par>
                                <p:cTn id="114" presetID="26" presetClass="emph" presetSubtype="0" fill="hold" nodeType="withEffect">
                                  <p:stCondLst>
                                    <p:cond delay="0"/>
                                  </p:stCondLst>
                                  <p:childTnLst>
                                    <p:animEffect transition="out" filter="fade">
                                      <p:cBhvr>
                                        <p:cTn id="115" dur="500" tmFilter="0, 0; .2, .5; .8, .5; 1, 0"/>
                                        <p:tgtEl>
                                          <p:spTgt spid="6"/>
                                        </p:tgtEl>
                                      </p:cBhvr>
                                    </p:animEffect>
                                    <p:animScale>
                                      <p:cBhvr>
                                        <p:cTn id="116" dur="250" autoRev="1" fill="hold"/>
                                        <p:tgtEl>
                                          <p:spTgt spid="6"/>
                                        </p:tgtEl>
                                      </p:cBhvr>
                                      <p:by x="105000" y="105000"/>
                                    </p:animScale>
                                  </p:childTnLst>
                                </p:cTn>
                              </p:par>
                            </p:childTnLst>
                          </p:cTn>
                        </p:par>
                      </p:childTnLst>
                    </p:cTn>
                  </p:par>
                  <p:par>
                    <p:cTn id="117" fill="hold">
                      <p:stCondLst>
                        <p:cond delay="indefinite"/>
                      </p:stCondLst>
                      <p:childTnLst>
                        <p:par>
                          <p:cTn id="118" fill="hold">
                            <p:stCondLst>
                              <p:cond delay="0"/>
                            </p:stCondLst>
                            <p:childTnLst>
                              <p:par>
                                <p:cTn id="119" presetID="26" presetClass="emph" presetSubtype="0" fill="hold" nodeType="clickEffect">
                                  <p:stCondLst>
                                    <p:cond delay="0"/>
                                  </p:stCondLst>
                                  <p:childTnLst>
                                    <p:animEffect transition="out" filter="fade">
                                      <p:cBhvr>
                                        <p:cTn id="120" dur="500" tmFilter="0, 0; .2, .5; .8, .5; 1, 0"/>
                                        <p:tgtEl>
                                          <p:spTgt spid="11"/>
                                        </p:tgtEl>
                                      </p:cBhvr>
                                    </p:animEffect>
                                    <p:animScale>
                                      <p:cBhvr>
                                        <p:cTn id="121" dur="250" autoRev="1" fill="hold"/>
                                        <p:tgtEl>
                                          <p:spTgt spid="11"/>
                                        </p:tgtEl>
                                      </p:cBhvr>
                                      <p:by x="105000" y="105000"/>
                                    </p:animScale>
                                  </p:childTnLst>
                                </p:cTn>
                              </p:par>
                              <p:par>
                                <p:cTn id="122" presetID="26" presetClass="emph" presetSubtype="0" fill="hold" nodeType="withEffect">
                                  <p:stCondLst>
                                    <p:cond delay="0"/>
                                  </p:stCondLst>
                                  <p:childTnLst>
                                    <p:animEffect transition="out" filter="fade">
                                      <p:cBhvr>
                                        <p:cTn id="123" dur="500" tmFilter="0, 0; .2, .5; .8, .5; 1, 0"/>
                                        <p:tgtEl>
                                          <p:spTgt spid="12"/>
                                        </p:tgtEl>
                                      </p:cBhvr>
                                    </p:animEffect>
                                    <p:animScale>
                                      <p:cBhvr>
                                        <p:cTn id="124" dur="250" autoRev="1" fill="hold"/>
                                        <p:tgtEl>
                                          <p:spTgt spid="12"/>
                                        </p:tgtEl>
                                      </p:cBhvr>
                                      <p:by x="105000" y="105000"/>
                                    </p:animScale>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fade">
                                      <p:cBhvr>
                                        <p:cTn id="129" dur="500"/>
                                        <p:tgtEl>
                                          <p:spTgt spid="21"/>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3"/>
                                        </p:tgtEl>
                                        <p:attrNameLst>
                                          <p:attrName>style.visibility</p:attrName>
                                        </p:attrNameLst>
                                      </p:cBhvr>
                                      <p:to>
                                        <p:strVal val="visible"/>
                                      </p:to>
                                    </p:set>
                                    <p:animEffect transition="in" filter="fade">
                                      <p:cBhvr>
                                        <p:cTn id="134" dur="500"/>
                                        <p:tgtEl>
                                          <p:spTgt spid="33"/>
                                        </p:tgtEl>
                                      </p:cBhvr>
                                    </p:animEffect>
                                  </p:childTnLst>
                                </p:cTn>
                              </p:par>
                            </p:childTnLst>
                          </p:cTn>
                        </p:par>
                      </p:childTnLst>
                    </p:cTn>
                  </p:par>
                  <p:par>
                    <p:cTn id="135" fill="hold">
                      <p:stCondLst>
                        <p:cond delay="indefinite"/>
                      </p:stCondLst>
                      <p:childTnLst>
                        <p:par>
                          <p:cTn id="136" fill="hold">
                            <p:stCondLst>
                              <p:cond delay="0"/>
                            </p:stCondLst>
                            <p:childTnLst>
                              <p:par>
                                <p:cTn id="137" presetID="26" presetClass="emph" presetSubtype="0" fill="hold" nodeType="clickEffect">
                                  <p:stCondLst>
                                    <p:cond delay="0"/>
                                  </p:stCondLst>
                                  <p:childTnLst>
                                    <p:animEffect transition="out" filter="fade">
                                      <p:cBhvr>
                                        <p:cTn id="138" dur="500" tmFilter="0, 0; .2, .5; .8, .5; 1, 0"/>
                                        <p:tgtEl>
                                          <p:spTgt spid="4"/>
                                        </p:tgtEl>
                                      </p:cBhvr>
                                    </p:animEffect>
                                    <p:animScale>
                                      <p:cBhvr>
                                        <p:cTn id="139" dur="250" autoRev="1" fill="hold"/>
                                        <p:tgtEl>
                                          <p:spTgt spid="4"/>
                                        </p:tgtEl>
                                      </p:cBhvr>
                                      <p:by x="105000" y="105000"/>
                                    </p:animScale>
                                  </p:childTnLst>
                                </p:cTn>
                              </p:par>
                              <p:par>
                                <p:cTn id="140" presetID="26" presetClass="emph" presetSubtype="0" fill="hold" nodeType="withEffect">
                                  <p:stCondLst>
                                    <p:cond delay="0"/>
                                  </p:stCondLst>
                                  <p:childTnLst>
                                    <p:animEffect transition="out" filter="fade">
                                      <p:cBhvr>
                                        <p:cTn id="141" dur="500" tmFilter="0, 0; .2, .5; .8, .5; 1, 0"/>
                                        <p:tgtEl>
                                          <p:spTgt spid="5"/>
                                        </p:tgtEl>
                                      </p:cBhvr>
                                    </p:animEffect>
                                    <p:animScale>
                                      <p:cBhvr>
                                        <p:cTn id="142" dur="250" autoRev="1" fill="hold"/>
                                        <p:tgtEl>
                                          <p:spTgt spid="5"/>
                                        </p:tgtEl>
                                      </p:cBhvr>
                                      <p:by x="105000" y="105000"/>
                                    </p:animScale>
                                  </p:childTnLst>
                                </p:cTn>
                              </p:par>
                              <p:par>
                                <p:cTn id="143" presetID="26" presetClass="emph" presetSubtype="0" fill="hold" nodeType="withEffect">
                                  <p:stCondLst>
                                    <p:cond delay="0"/>
                                  </p:stCondLst>
                                  <p:childTnLst>
                                    <p:animEffect transition="out" filter="fade">
                                      <p:cBhvr>
                                        <p:cTn id="144" dur="500" tmFilter="0, 0; .2, .5; .8, .5; 1, 0"/>
                                        <p:tgtEl>
                                          <p:spTgt spid="6"/>
                                        </p:tgtEl>
                                      </p:cBhvr>
                                    </p:animEffect>
                                    <p:animScale>
                                      <p:cBhvr>
                                        <p:cTn id="145" dur="250" autoRev="1" fill="hold"/>
                                        <p:tgtEl>
                                          <p:spTgt spid="6"/>
                                        </p:tgtEl>
                                      </p:cBhvr>
                                      <p:by x="105000" y="105000"/>
                                    </p:animScale>
                                  </p:childTnLst>
                                </p:cTn>
                              </p:par>
                              <p:par>
                                <p:cTn id="146" presetID="26" presetClass="emph" presetSubtype="0" fill="hold" nodeType="withEffect">
                                  <p:stCondLst>
                                    <p:cond delay="0"/>
                                  </p:stCondLst>
                                  <p:childTnLst>
                                    <p:animEffect transition="out" filter="fade">
                                      <p:cBhvr>
                                        <p:cTn id="147" dur="500" tmFilter="0, 0; .2, .5; .8, .5; 1, 0"/>
                                        <p:tgtEl>
                                          <p:spTgt spid="11"/>
                                        </p:tgtEl>
                                      </p:cBhvr>
                                    </p:animEffect>
                                    <p:animScale>
                                      <p:cBhvr>
                                        <p:cTn id="148" dur="250" autoRev="1" fill="hold"/>
                                        <p:tgtEl>
                                          <p:spTgt spid="11"/>
                                        </p:tgtEl>
                                      </p:cBhvr>
                                      <p:by x="105000" y="105000"/>
                                    </p:animScale>
                                  </p:childTnLst>
                                </p:cTn>
                              </p:par>
                              <p:par>
                                <p:cTn id="149" presetID="26" presetClass="emph" presetSubtype="0" fill="hold" nodeType="withEffect">
                                  <p:stCondLst>
                                    <p:cond delay="0"/>
                                  </p:stCondLst>
                                  <p:childTnLst>
                                    <p:animEffect transition="out" filter="fade">
                                      <p:cBhvr>
                                        <p:cTn id="150" dur="500" tmFilter="0, 0; .2, .5; .8, .5; 1, 0"/>
                                        <p:tgtEl>
                                          <p:spTgt spid="12"/>
                                        </p:tgtEl>
                                      </p:cBhvr>
                                    </p:animEffect>
                                    <p:animScale>
                                      <p:cBhvr>
                                        <p:cTn id="151" dur="250" autoRev="1" fill="hold"/>
                                        <p:tgtEl>
                                          <p:spTgt spid="12"/>
                                        </p:tgtEl>
                                      </p:cBhvr>
                                      <p:by x="105000" y="105000"/>
                                    </p:animScale>
                                  </p:childTnLst>
                                </p:cTn>
                              </p:par>
                            </p:childTnLst>
                          </p:cTn>
                        </p:par>
                      </p:childTnLst>
                    </p:cTn>
                  </p:par>
                  <p:par>
                    <p:cTn id="152" fill="hold">
                      <p:stCondLst>
                        <p:cond delay="indefinite"/>
                      </p:stCondLst>
                      <p:childTnLst>
                        <p:par>
                          <p:cTn id="153" fill="hold">
                            <p:stCondLst>
                              <p:cond delay="0"/>
                            </p:stCondLst>
                            <p:childTnLst>
                              <p:par>
                                <p:cTn id="154" presetID="26" presetClass="emph" presetSubtype="0" fill="hold" nodeType="clickEffect">
                                  <p:stCondLst>
                                    <p:cond delay="0"/>
                                  </p:stCondLst>
                                  <p:childTnLst>
                                    <p:animEffect transition="out" filter="fade">
                                      <p:cBhvr>
                                        <p:cTn id="155" dur="500" tmFilter="0, 0; .2, .5; .8, .5; 1, 0"/>
                                        <p:tgtEl>
                                          <p:spTgt spid="32"/>
                                        </p:tgtEl>
                                      </p:cBhvr>
                                    </p:animEffect>
                                    <p:animScale>
                                      <p:cBhvr>
                                        <p:cTn id="156" dur="250" autoRev="1" fill="hold"/>
                                        <p:tgtEl>
                                          <p:spTgt spid="32"/>
                                        </p:tgtEl>
                                      </p:cBhvr>
                                      <p:by x="105000" y="105000"/>
                                    </p:animScale>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34"/>
                                        </p:tgtEl>
                                        <p:attrNameLst>
                                          <p:attrName>style.visibility</p:attrName>
                                        </p:attrNameLst>
                                      </p:cBhvr>
                                      <p:to>
                                        <p:strVal val="visible"/>
                                      </p:to>
                                    </p:set>
                                    <p:animEffect transition="in" filter="fade">
                                      <p:cBhvr>
                                        <p:cTn id="161" dur="500"/>
                                        <p:tgtEl>
                                          <p:spTgt spid="34"/>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28"/>
                                        </p:tgtEl>
                                        <p:attrNameLst>
                                          <p:attrName>style.visibility</p:attrName>
                                        </p:attrNameLst>
                                      </p:cBhvr>
                                      <p:to>
                                        <p:strVal val="visible"/>
                                      </p:to>
                                    </p:set>
                                    <p:animEffect transition="in" filter="fade">
                                      <p:cBhvr>
                                        <p:cTn id="166" dur="500"/>
                                        <p:tgtEl>
                                          <p:spTgt spid="28"/>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29"/>
                                        </p:tgtEl>
                                        <p:attrNameLst>
                                          <p:attrName>style.visibility</p:attrName>
                                        </p:attrNameLst>
                                      </p:cBhvr>
                                      <p:to>
                                        <p:strVal val="visible"/>
                                      </p:to>
                                    </p:set>
                                    <p:animEffect transition="in" filter="fade">
                                      <p:cBhvr>
                                        <p:cTn id="171" dur="500"/>
                                        <p:tgtEl>
                                          <p:spTgt spid="29"/>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18"/>
                                        </p:tgtEl>
                                        <p:attrNameLst>
                                          <p:attrName>style.visibility</p:attrName>
                                        </p:attrNameLst>
                                      </p:cBhvr>
                                      <p:to>
                                        <p:strVal val="visible"/>
                                      </p:to>
                                    </p:set>
                                    <p:animEffect transition="in" filter="fade">
                                      <p:cBhvr>
                                        <p:cTn id="176" dur="500"/>
                                        <p:tgtEl>
                                          <p:spTgt spid="18"/>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22"/>
                                        </p:tgtEl>
                                        <p:attrNameLst>
                                          <p:attrName>style.visibility</p:attrName>
                                        </p:attrNameLst>
                                      </p:cBhvr>
                                      <p:to>
                                        <p:strVal val="visible"/>
                                      </p:to>
                                    </p:set>
                                    <p:animEffect transition="in" filter="fade">
                                      <p:cBhvr>
                                        <p:cTn id="181" dur="500"/>
                                        <p:tgtEl>
                                          <p:spTgt spid="22"/>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19"/>
                                        </p:tgtEl>
                                        <p:attrNameLst>
                                          <p:attrName>style.visibility</p:attrName>
                                        </p:attrNameLst>
                                      </p:cBhvr>
                                      <p:to>
                                        <p:strVal val="visible"/>
                                      </p:to>
                                    </p:set>
                                    <p:animEffect transition="in" filter="fade">
                                      <p:cBhvr>
                                        <p:cTn id="186" dur="500"/>
                                        <p:tgtEl>
                                          <p:spTgt spid="19"/>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23"/>
                                        </p:tgtEl>
                                        <p:attrNameLst>
                                          <p:attrName>style.visibility</p:attrName>
                                        </p:attrNameLst>
                                      </p:cBhvr>
                                      <p:to>
                                        <p:strVal val="visible"/>
                                      </p:to>
                                    </p:set>
                                    <p:animEffect transition="in" filter="fade">
                                      <p:cBhvr>
                                        <p:cTn id="19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7" grpId="0"/>
      <p:bldP spid="28" grpId="0"/>
      <p:bldP spid="29" grpId="0"/>
      <p:bldP spid="30" grpId="0"/>
      <p:bldP spid="31" grpId="0"/>
      <p:bldP spid="33" grpId="0"/>
      <p:bldP spid="3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DE0291E-0EFE-E9C3-36E8-454614C8E349}"/>
                  </a:ext>
                </a:extLst>
              </p:cNvPr>
              <p:cNvSpPr txBox="1"/>
              <p:nvPr/>
            </p:nvSpPr>
            <p:spPr>
              <a:xfrm>
                <a:off x="2255825" y="295225"/>
                <a:ext cx="7225632" cy="523220"/>
              </a:xfrm>
              <a:prstGeom prst="rect">
                <a:avLst/>
              </a:prstGeom>
              <a:noFill/>
            </p:spPr>
            <p:txBody>
              <a:bodyPr wrap="square" rtlCol="0">
                <a:spAutoFit/>
              </a:bodyPr>
              <a:lstStyle/>
              <a:p>
                <a:r>
                  <a:rPr lang="en-GB" sz="2800" dirty="0">
                    <a:latin typeface="Comic Sans MS" panose="030F0702030302020204" pitchFamily="66" charset="0"/>
                  </a:rPr>
                  <a:t>Use base 10 to calculate 45 </a:t>
                </a:r>
                <a14:m>
                  <m:oMath xmlns:m="http://schemas.openxmlformats.org/officeDocument/2006/math">
                    <m:r>
                      <a:rPr lang="en-GB" sz="2800" i="1">
                        <a:latin typeface="Cambria Math" panose="02040503050406030204" pitchFamily="18" charset="0"/>
                      </a:rPr>
                      <m:t>+ </m:t>
                    </m:r>
                  </m:oMath>
                </a14:m>
                <a:r>
                  <a:rPr lang="en-GB" sz="2800" dirty="0">
                    <a:latin typeface="Comic Sans MS" panose="030F0702030302020204" pitchFamily="66" charset="0"/>
                  </a:rPr>
                  <a:t>37 </a:t>
                </a:r>
              </a:p>
            </p:txBody>
          </p:sp>
        </mc:Choice>
        <mc:Fallback xmlns="">
          <p:sp>
            <p:nvSpPr>
              <p:cNvPr id="2" name="TextBox 1">
                <a:extLst>
                  <a:ext uri="{FF2B5EF4-FFF2-40B4-BE49-F238E27FC236}">
                    <a16:creationId xmlns:a16="http://schemas.microsoft.com/office/drawing/2014/main" id="{BDE0291E-0EFE-E9C3-36E8-454614C8E349}"/>
                  </a:ext>
                </a:extLst>
              </p:cNvPr>
              <p:cNvSpPr txBox="1">
                <a:spLocks noRot="1" noChangeAspect="1" noMove="1" noResize="1" noEditPoints="1" noAdjustHandles="1" noChangeArrowheads="1" noChangeShapeType="1" noTextEdit="1"/>
              </p:cNvSpPr>
              <p:nvPr/>
            </p:nvSpPr>
            <p:spPr>
              <a:xfrm>
                <a:off x="2255825" y="295225"/>
                <a:ext cx="7225632" cy="523220"/>
              </a:xfrm>
              <a:prstGeom prst="rect">
                <a:avLst/>
              </a:prstGeom>
              <a:blipFill>
                <a:blip r:embed="rId2"/>
                <a:stretch>
                  <a:fillRect l="-1688" t="-11628" b="-31395"/>
                </a:stretch>
              </a:blipFill>
            </p:spPr>
            <p:txBody>
              <a:bodyPr/>
              <a:lstStyle/>
              <a:p>
                <a:r>
                  <a:rPr lang="en-GB">
                    <a:noFill/>
                  </a:rPr>
                  <a:t> </a:t>
                </a:r>
              </a:p>
            </p:txBody>
          </p:sp>
        </mc:Fallback>
      </mc:AlternateContent>
      <p:graphicFrame>
        <p:nvGraphicFramePr>
          <p:cNvPr id="3" name="Table 2">
            <a:extLst>
              <a:ext uri="{FF2B5EF4-FFF2-40B4-BE49-F238E27FC236}">
                <a16:creationId xmlns:a16="http://schemas.microsoft.com/office/drawing/2014/main" id="{7136BB2B-183F-125C-FF22-0E16A145CCFA}"/>
              </a:ext>
            </a:extLst>
          </p:cNvPr>
          <p:cNvGraphicFramePr>
            <a:graphicFrameLocks noGrp="1"/>
          </p:cNvGraphicFramePr>
          <p:nvPr/>
        </p:nvGraphicFramePr>
        <p:xfrm>
          <a:off x="2245893" y="863226"/>
          <a:ext cx="5082140" cy="3825325"/>
        </p:xfrm>
        <a:graphic>
          <a:graphicData uri="http://schemas.openxmlformats.org/drawingml/2006/table">
            <a:tbl>
              <a:tblPr firstRow="1" bandRow="1">
                <a:tableStyleId>{5940675A-B579-460E-94D1-54222C63F5DA}</a:tableStyleId>
              </a:tblPr>
              <a:tblGrid>
                <a:gridCol w="2541070">
                  <a:extLst>
                    <a:ext uri="{9D8B030D-6E8A-4147-A177-3AD203B41FA5}">
                      <a16:colId xmlns:a16="http://schemas.microsoft.com/office/drawing/2014/main" val="2550450566"/>
                    </a:ext>
                  </a:extLst>
                </a:gridCol>
                <a:gridCol w="2541070">
                  <a:extLst>
                    <a:ext uri="{9D8B030D-6E8A-4147-A177-3AD203B41FA5}">
                      <a16:colId xmlns:a16="http://schemas.microsoft.com/office/drawing/2014/main" val="544942445"/>
                    </a:ext>
                  </a:extLst>
                </a:gridCol>
              </a:tblGrid>
              <a:tr h="685395">
                <a:tc>
                  <a:txBody>
                    <a:bodyPr/>
                    <a:lstStyle/>
                    <a:p>
                      <a:pPr algn="ctr"/>
                      <a:r>
                        <a:rPr lang="en-GB" sz="2800" dirty="0">
                          <a:latin typeface="Comic Sans MS" panose="030F0702030302020204" pitchFamily="66" charset="0"/>
                        </a:rPr>
                        <a:t>T</a:t>
                      </a:r>
                    </a:p>
                  </a:txBody>
                  <a:tcPr anchor="ctr">
                    <a:solidFill>
                      <a:schemeClr val="accent4">
                        <a:lumMod val="60000"/>
                        <a:lumOff val="40000"/>
                      </a:schemeClr>
                    </a:solidFill>
                  </a:tcPr>
                </a:tc>
                <a:tc>
                  <a:txBody>
                    <a:bodyPr/>
                    <a:lstStyle/>
                    <a:p>
                      <a:pPr algn="ctr"/>
                      <a:r>
                        <a:rPr lang="en-GB" sz="2800" dirty="0">
                          <a:latin typeface="Comic Sans MS" panose="030F0702030302020204" pitchFamily="66" charset="0"/>
                        </a:rPr>
                        <a:t>O</a:t>
                      </a:r>
                    </a:p>
                  </a:txBody>
                  <a:tcPr anchor="ctr">
                    <a:solidFill>
                      <a:srgbClr val="FF5050"/>
                    </a:solidFill>
                  </a:tcPr>
                </a:tc>
                <a:extLst>
                  <a:ext uri="{0D108BD9-81ED-4DB2-BD59-A6C34878D82A}">
                    <a16:rowId xmlns:a16="http://schemas.microsoft.com/office/drawing/2014/main" val="1967756721"/>
                  </a:ext>
                </a:extLst>
              </a:tr>
              <a:tr h="1569965">
                <a:tc>
                  <a:txBody>
                    <a:bodyPr/>
                    <a:lstStyle/>
                    <a:p>
                      <a:pPr algn="ctr"/>
                      <a:endParaRPr lang="en-GB" dirty="0">
                        <a:latin typeface="Berlin Sans FB" panose="020E0602020502020306" pitchFamily="34" charset="0"/>
                      </a:endParaRPr>
                    </a:p>
                  </a:txBody>
                  <a:tcPr anchor="ctr"/>
                </a:tc>
                <a:tc>
                  <a:txBody>
                    <a:bodyPr/>
                    <a:lstStyle/>
                    <a:p>
                      <a:pPr algn="ctr"/>
                      <a:endParaRPr lang="en-GB" dirty="0">
                        <a:latin typeface="Berlin Sans FB" panose="020E0602020502020306" pitchFamily="34" charset="0"/>
                      </a:endParaRPr>
                    </a:p>
                  </a:txBody>
                  <a:tcPr anchor="ctr"/>
                </a:tc>
                <a:extLst>
                  <a:ext uri="{0D108BD9-81ED-4DB2-BD59-A6C34878D82A}">
                    <a16:rowId xmlns:a16="http://schemas.microsoft.com/office/drawing/2014/main" val="54577473"/>
                  </a:ext>
                </a:extLst>
              </a:tr>
              <a:tr h="1569965">
                <a:tc>
                  <a:txBody>
                    <a:bodyPr/>
                    <a:lstStyle/>
                    <a:p>
                      <a:pPr algn="ctr"/>
                      <a:endParaRPr lang="en-GB" dirty="0">
                        <a:latin typeface="Berlin Sans FB" panose="020E0602020502020306" pitchFamily="34" charset="0"/>
                      </a:endParaRPr>
                    </a:p>
                  </a:txBody>
                  <a:tcPr anchor="ctr"/>
                </a:tc>
                <a:tc>
                  <a:txBody>
                    <a:bodyPr/>
                    <a:lstStyle/>
                    <a:p>
                      <a:pPr algn="ctr"/>
                      <a:endParaRPr lang="en-GB" dirty="0">
                        <a:latin typeface="Berlin Sans FB" panose="020E0602020502020306" pitchFamily="34" charset="0"/>
                      </a:endParaRPr>
                    </a:p>
                  </a:txBody>
                  <a:tcPr anchor="ctr"/>
                </a:tc>
                <a:extLst>
                  <a:ext uri="{0D108BD9-81ED-4DB2-BD59-A6C34878D82A}">
                    <a16:rowId xmlns:a16="http://schemas.microsoft.com/office/drawing/2014/main" val="2823504093"/>
                  </a:ext>
                </a:extLst>
              </a:tr>
            </a:tbl>
          </a:graphicData>
        </a:graphic>
      </p:graphicFrame>
      <p:pic>
        <p:nvPicPr>
          <p:cNvPr id="4" name="Picture 3">
            <a:extLst>
              <a:ext uri="{FF2B5EF4-FFF2-40B4-BE49-F238E27FC236}">
                <a16:creationId xmlns:a16="http://schemas.microsoft.com/office/drawing/2014/main" id="{B84B1CFA-D1FE-5673-6536-5951CAC924E0}"/>
              </a:ext>
            </a:extLst>
          </p:cNvPr>
          <p:cNvPicPr>
            <a:picLocks noChangeAspect="1"/>
          </p:cNvPicPr>
          <p:nvPr/>
        </p:nvPicPr>
        <p:blipFill rotWithShape="1">
          <a:blip r:embed="rId3"/>
          <a:srcRect l="35002" t="23074" r="31995" b="33000"/>
          <a:stretch/>
        </p:blipFill>
        <p:spPr>
          <a:xfrm rot="5400000">
            <a:off x="3152961" y="752997"/>
            <a:ext cx="796567" cy="2246319"/>
          </a:xfrm>
          <a:prstGeom prst="rect">
            <a:avLst/>
          </a:prstGeom>
        </p:spPr>
      </p:pic>
      <p:pic>
        <p:nvPicPr>
          <p:cNvPr id="5" name="Picture 4">
            <a:extLst>
              <a:ext uri="{FF2B5EF4-FFF2-40B4-BE49-F238E27FC236}">
                <a16:creationId xmlns:a16="http://schemas.microsoft.com/office/drawing/2014/main" id="{A1DA8929-71BD-A8EC-D652-48135B63693F}"/>
              </a:ext>
            </a:extLst>
          </p:cNvPr>
          <p:cNvPicPr>
            <a:picLocks noChangeAspect="1"/>
          </p:cNvPicPr>
          <p:nvPr/>
        </p:nvPicPr>
        <p:blipFill rotWithShape="1">
          <a:blip r:embed="rId4"/>
          <a:srcRect l="39934" t="34426" r="42244" b="42987"/>
          <a:stretch/>
        </p:blipFill>
        <p:spPr>
          <a:xfrm>
            <a:off x="5174694" y="2042115"/>
            <a:ext cx="454427" cy="521750"/>
          </a:xfrm>
          <a:prstGeom prst="rect">
            <a:avLst/>
          </a:prstGeom>
        </p:spPr>
      </p:pic>
      <p:pic>
        <p:nvPicPr>
          <p:cNvPr id="6" name="Picture 5">
            <a:extLst>
              <a:ext uri="{FF2B5EF4-FFF2-40B4-BE49-F238E27FC236}">
                <a16:creationId xmlns:a16="http://schemas.microsoft.com/office/drawing/2014/main" id="{7F488BD0-214D-55CE-4EF9-F80E02F8E8B7}"/>
              </a:ext>
            </a:extLst>
          </p:cNvPr>
          <p:cNvPicPr>
            <a:picLocks noChangeAspect="1"/>
          </p:cNvPicPr>
          <p:nvPr/>
        </p:nvPicPr>
        <p:blipFill rotWithShape="1">
          <a:blip r:embed="rId3"/>
          <a:srcRect l="35002" t="23074" r="31995" b="33000"/>
          <a:stretch/>
        </p:blipFill>
        <p:spPr>
          <a:xfrm rot="5400000">
            <a:off x="3152961" y="1392413"/>
            <a:ext cx="796567" cy="2246319"/>
          </a:xfrm>
          <a:prstGeom prst="rect">
            <a:avLst/>
          </a:prstGeom>
        </p:spPr>
      </p:pic>
      <p:pic>
        <p:nvPicPr>
          <p:cNvPr id="7" name="Picture 6">
            <a:extLst>
              <a:ext uri="{FF2B5EF4-FFF2-40B4-BE49-F238E27FC236}">
                <a16:creationId xmlns:a16="http://schemas.microsoft.com/office/drawing/2014/main" id="{BE06AAC9-10D7-8725-1E12-469378F7AA30}"/>
              </a:ext>
            </a:extLst>
          </p:cNvPr>
          <p:cNvPicPr>
            <a:picLocks noChangeAspect="1"/>
          </p:cNvPicPr>
          <p:nvPr/>
        </p:nvPicPr>
        <p:blipFill rotWithShape="1">
          <a:blip r:embed="rId4"/>
          <a:srcRect l="39934" t="34426" r="42244" b="42987"/>
          <a:stretch/>
        </p:blipFill>
        <p:spPr>
          <a:xfrm>
            <a:off x="5515201" y="2042115"/>
            <a:ext cx="454427" cy="521750"/>
          </a:xfrm>
          <a:prstGeom prst="rect">
            <a:avLst/>
          </a:prstGeom>
        </p:spPr>
      </p:pic>
      <p:pic>
        <p:nvPicPr>
          <p:cNvPr id="8" name="Picture 7">
            <a:extLst>
              <a:ext uri="{FF2B5EF4-FFF2-40B4-BE49-F238E27FC236}">
                <a16:creationId xmlns:a16="http://schemas.microsoft.com/office/drawing/2014/main" id="{1BD640D3-3DB4-D896-E9C6-5F0C6CB1D44B}"/>
              </a:ext>
            </a:extLst>
          </p:cNvPr>
          <p:cNvPicPr>
            <a:picLocks noChangeAspect="1"/>
          </p:cNvPicPr>
          <p:nvPr/>
        </p:nvPicPr>
        <p:blipFill rotWithShape="1">
          <a:blip r:embed="rId4"/>
          <a:srcRect l="39934" t="34426" r="42244" b="42987"/>
          <a:stretch/>
        </p:blipFill>
        <p:spPr>
          <a:xfrm>
            <a:off x="5855708" y="2042115"/>
            <a:ext cx="454427" cy="521750"/>
          </a:xfrm>
          <a:prstGeom prst="rect">
            <a:avLst/>
          </a:prstGeom>
        </p:spPr>
      </p:pic>
      <p:pic>
        <p:nvPicPr>
          <p:cNvPr id="9" name="Picture 8">
            <a:extLst>
              <a:ext uri="{FF2B5EF4-FFF2-40B4-BE49-F238E27FC236}">
                <a16:creationId xmlns:a16="http://schemas.microsoft.com/office/drawing/2014/main" id="{A7F8F23E-D472-5F3E-D5F9-808A255FDE0C}"/>
              </a:ext>
            </a:extLst>
          </p:cNvPr>
          <p:cNvPicPr>
            <a:picLocks noChangeAspect="1"/>
          </p:cNvPicPr>
          <p:nvPr/>
        </p:nvPicPr>
        <p:blipFill rotWithShape="1">
          <a:blip r:embed="rId4"/>
          <a:srcRect l="39934" t="34426" r="42244" b="42987"/>
          <a:stretch/>
        </p:blipFill>
        <p:spPr>
          <a:xfrm>
            <a:off x="6196215" y="2042115"/>
            <a:ext cx="454427" cy="521750"/>
          </a:xfrm>
          <a:prstGeom prst="rect">
            <a:avLst/>
          </a:prstGeom>
        </p:spPr>
      </p:pic>
      <p:pic>
        <p:nvPicPr>
          <p:cNvPr id="10" name="Picture 9">
            <a:extLst>
              <a:ext uri="{FF2B5EF4-FFF2-40B4-BE49-F238E27FC236}">
                <a16:creationId xmlns:a16="http://schemas.microsoft.com/office/drawing/2014/main" id="{F81C6D34-CA07-D869-F273-020D6B36665B}"/>
              </a:ext>
            </a:extLst>
          </p:cNvPr>
          <p:cNvPicPr>
            <a:picLocks noChangeAspect="1"/>
          </p:cNvPicPr>
          <p:nvPr/>
        </p:nvPicPr>
        <p:blipFill rotWithShape="1">
          <a:blip r:embed="rId4"/>
          <a:srcRect l="39934" t="34426" r="42244" b="42987"/>
          <a:stretch/>
        </p:blipFill>
        <p:spPr>
          <a:xfrm>
            <a:off x="6536722" y="2042115"/>
            <a:ext cx="454427" cy="521750"/>
          </a:xfrm>
          <a:prstGeom prst="rect">
            <a:avLst/>
          </a:prstGeom>
        </p:spPr>
      </p:pic>
      <p:pic>
        <p:nvPicPr>
          <p:cNvPr id="11" name="Picture 10">
            <a:extLst>
              <a:ext uri="{FF2B5EF4-FFF2-40B4-BE49-F238E27FC236}">
                <a16:creationId xmlns:a16="http://schemas.microsoft.com/office/drawing/2014/main" id="{DD22A7B0-E8F4-6412-B979-D8AEC14A4174}"/>
              </a:ext>
            </a:extLst>
          </p:cNvPr>
          <p:cNvPicPr>
            <a:picLocks noChangeAspect="1"/>
          </p:cNvPicPr>
          <p:nvPr/>
        </p:nvPicPr>
        <p:blipFill rotWithShape="1">
          <a:blip r:embed="rId3"/>
          <a:srcRect l="35002" t="23074" r="31995" b="33000"/>
          <a:stretch/>
        </p:blipFill>
        <p:spPr>
          <a:xfrm rot="5400000">
            <a:off x="3152961" y="1090819"/>
            <a:ext cx="796567" cy="2246319"/>
          </a:xfrm>
          <a:prstGeom prst="rect">
            <a:avLst/>
          </a:prstGeom>
        </p:spPr>
      </p:pic>
      <p:pic>
        <p:nvPicPr>
          <p:cNvPr id="12" name="Picture 11">
            <a:extLst>
              <a:ext uri="{FF2B5EF4-FFF2-40B4-BE49-F238E27FC236}">
                <a16:creationId xmlns:a16="http://schemas.microsoft.com/office/drawing/2014/main" id="{402C34E3-867A-3419-0C4D-A9AA66C57621}"/>
              </a:ext>
            </a:extLst>
          </p:cNvPr>
          <p:cNvPicPr>
            <a:picLocks noChangeAspect="1"/>
          </p:cNvPicPr>
          <p:nvPr/>
        </p:nvPicPr>
        <p:blipFill rotWithShape="1">
          <a:blip r:embed="rId3"/>
          <a:srcRect l="35002" t="23074" r="31995" b="33000"/>
          <a:stretch/>
        </p:blipFill>
        <p:spPr>
          <a:xfrm rot="5400000">
            <a:off x="3152961" y="1676551"/>
            <a:ext cx="796567" cy="2246319"/>
          </a:xfrm>
          <a:prstGeom prst="rect">
            <a:avLst/>
          </a:prstGeom>
        </p:spPr>
      </p:pic>
      <p:pic>
        <p:nvPicPr>
          <p:cNvPr id="13" name="Picture 12">
            <a:extLst>
              <a:ext uri="{FF2B5EF4-FFF2-40B4-BE49-F238E27FC236}">
                <a16:creationId xmlns:a16="http://schemas.microsoft.com/office/drawing/2014/main" id="{95BB9613-AEC3-7ACE-2557-A62D0D6127C9}"/>
              </a:ext>
            </a:extLst>
          </p:cNvPr>
          <p:cNvPicPr>
            <a:picLocks noChangeAspect="1"/>
          </p:cNvPicPr>
          <p:nvPr/>
        </p:nvPicPr>
        <p:blipFill rotWithShape="1">
          <a:blip r:embed="rId4"/>
          <a:srcRect l="39934" t="34426" r="42244" b="42987"/>
          <a:stretch/>
        </p:blipFill>
        <p:spPr>
          <a:xfrm>
            <a:off x="5174694" y="3480554"/>
            <a:ext cx="454427" cy="521750"/>
          </a:xfrm>
          <a:prstGeom prst="rect">
            <a:avLst/>
          </a:prstGeom>
        </p:spPr>
      </p:pic>
      <p:pic>
        <p:nvPicPr>
          <p:cNvPr id="14" name="Picture 13">
            <a:extLst>
              <a:ext uri="{FF2B5EF4-FFF2-40B4-BE49-F238E27FC236}">
                <a16:creationId xmlns:a16="http://schemas.microsoft.com/office/drawing/2014/main" id="{981B10C7-105C-F30C-1C99-BE5D3D295409}"/>
              </a:ext>
            </a:extLst>
          </p:cNvPr>
          <p:cNvPicPr>
            <a:picLocks noChangeAspect="1"/>
          </p:cNvPicPr>
          <p:nvPr/>
        </p:nvPicPr>
        <p:blipFill rotWithShape="1">
          <a:blip r:embed="rId3"/>
          <a:srcRect l="35002" t="23074" r="31995" b="33000"/>
          <a:stretch/>
        </p:blipFill>
        <p:spPr>
          <a:xfrm rot="5400000">
            <a:off x="3152961" y="2828841"/>
            <a:ext cx="796567" cy="2246319"/>
          </a:xfrm>
          <a:prstGeom prst="rect">
            <a:avLst/>
          </a:prstGeom>
        </p:spPr>
      </p:pic>
      <p:pic>
        <p:nvPicPr>
          <p:cNvPr id="15" name="Picture 14">
            <a:extLst>
              <a:ext uri="{FF2B5EF4-FFF2-40B4-BE49-F238E27FC236}">
                <a16:creationId xmlns:a16="http://schemas.microsoft.com/office/drawing/2014/main" id="{01524DFB-38AF-A568-371A-7D131290E990}"/>
              </a:ext>
            </a:extLst>
          </p:cNvPr>
          <p:cNvPicPr>
            <a:picLocks noChangeAspect="1"/>
          </p:cNvPicPr>
          <p:nvPr/>
        </p:nvPicPr>
        <p:blipFill rotWithShape="1">
          <a:blip r:embed="rId4"/>
          <a:srcRect l="39934" t="34426" r="42244" b="42987"/>
          <a:stretch/>
        </p:blipFill>
        <p:spPr>
          <a:xfrm>
            <a:off x="5515201" y="3480554"/>
            <a:ext cx="454427" cy="521750"/>
          </a:xfrm>
          <a:prstGeom prst="rect">
            <a:avLst/>
          </a:prstGeom>
        </p:spPr>
      </p:pic>
      <p:pic>
        <p:nvPicPr>
          <p:cNvPr id="16" name="Picture 15">
            <a:extLst>
              <a:ext uri="{FF2B5EF4-FFF2-40B4-BE49-F238E27FC236}">
                <a16:creationId xmlns:a16="http://schemas.microsoft.com/office/drawing/2014/main" id="{7C019475-24A0-0556-C37F-5382E13D71D5}"/>
              </a:ext>
            </a:extLst>
          </p:cNvPr>
          <p:cNvPicPr>
            <a:picLocks noChangeAspect="1"/>
          </p:cNvPicPr>
          <p:nvPr/>
        </p:nvPicPr>
        <p:blipFill rotWithShape="1">
          <a:blip r:embed="rId4"/>
          <a:srcRect l="39934" t="34426" r="42244" b="42987"/>
          <a:stretch/>
        </p:blipFill>
        <p:spPr>
          <a:xfrm>
            <a:off x="5855708" y="3480554"/>
            <a:ext cx="454427" cy="521750"/>
          </a:xfrm>
          <a:prstGeom prst="rect">
            <a:avLst/>
          </a:prstGeom>
        </p:spPr>
      </p:pic>
      <p:pic>
        <p:nvPicPr>
          <p:cNvPr id="17" name="Picture 16">
            <a:extLst>
              <a:ext uri="{FF2B5EF4-FFF2-40B4-BE49-F238E27FC236}">
                <a16:creationId xmlns:a16="http://schemas.microsoft.com/office/drawing/2014/main" id="{FCA98A27-5CC1-7665-2CDB-760580D29205}"/>
              </a:ext>
            </a:extLst>
          </p:cNvPr>
          <p:cNvPicPr>
            <a:picLocks noChangeAspect="1"/>
          </p:cNvPicPr>
          <p:nvPr/>
        </p:nvPicPr>
        <p:blipFill rotWithShape="1">
          <a:blip r:embed="rId4"/>
          <a:srcRect l="39934" t="34426" r="42244" b="42987"/>
          <a:stretch/>
        </p:blipFill>
        <p:spPr>
          <a:xfrm>
            <a:off x="6196215" y="3480554"/>
            <a:ext cx="454427" cy="521750"/>
          </a:xfrm>
          <a:prstGeom prst="rect">
            <a:avLst/>
          </a:prstGeom>
        </p:spPr>
      </p:pic>
      <p:pic>
        <p:nvPicPr>
          <p:cNvPr id="18" name="Picture 17">
            <a:extLst>
              <a:ext uri="{FF2B5EF4-FFF2-40B4-BE49-F238E27FC236}">
                <a16:creationId xmlns:a16="http://schemas.microsoft.com/office/drawing/2014/main" id="{C4CE07F4-BC19-EAE9-E280-7471A07DF805}"/>
              </a:ext>
            </a:extLst>
          </p:cNvPr>
          <p:cNvPicPr>
            <a:picLocks noChangeAspect="1"/>
          </p:cNvPicPr>
          <p:nvPr/>
        </p:nvPicPr>
        <p:blipFill rotWithShape="1">
          <a:blip r:embed="rId4"/>
          <a:srcRect l="39934" t="34426" r="42244" b="42987"/>
          <a:stretch/>
        </p:blipFill>
        <p:spPr>
          <a:xfrm>
            <a:off x="6536722" y="3480554"/>
            <a:ext cx="454427" cy="521750"/>
          </a:xfrm>
          <a:prstGeom prst="rect">
            <a:avLst/>
          </a:prstGeom>
        </p:spPr>
      </p:pic>
      <p:pic>
        <p:nvPicPr>
          <p:cNvPr id="19" name="Picture 18">
            <a:extLst>
              <a:ext uri="{FF2B5EF4-FFF2-40B4-BE49-F238E27FC236}">
                <a16:creationId xmlns:a16="http://schemas.microsoft.com/office/drawing/2014/main" id="{68BE6DAE-9A42-FAF8-A606-34942A0AFDE5}"/>
              </a:ext>
            </a:extLst>
          </p:cNvPr>
          <p:cNvPicPr>
            <a:picLocks noChangeAspect="1"/>
          </p:cNvPicPr>
          <p:nvPr/>
        </p:nvPicPr>
        <p:blipFill rotWithShape="1">
          <a:blip r:embed="rId3"/>
          <a:srcRect l="35002" t="23074" r="31995" b="33000"/>
          <a:stretch/>
        </p:blipFill>
        <p:spPr>
          <a:xfrm rot="5400000">
            <a:off x="3152961" y="2527247"/>
            <a:ext cx="796567" cy="2246319"/>
          </a:xfrm>
          <a:prstGeom prst="rect">
            <a:avLst/>
          </a:prstGeom>
        </p:spPr>
      </p:pic>
      <p:pic>
        <p:nvPicPr>
          <p:cNvPr id="20" name="Picture 19">
            <a:extLst>
              <a:ext uri="{FF2B5EF4-FFF2-40B4-BE49-F238E27FC236}">
                <a16:creationId xmlns:a16="http://schemas.microsoft.com/office/drawing/2014/main" id="{C6A89EB3-FFD2-DED9-14C6-3A50AD48506D}"/>
              </a:ext>
            </a:extLst>
          </p:cNvPr>
          <p:cNvPicPr>
            <a:picLocks noChangeAspect="1"/>
          </p:cNvPicPr>
          <p:nvPr/>
        </p:nvPicPr>
        <p:blipFill rotWithShape="1">
          <a:blip r:embed="rId3"/>
          <a:srcRect l="35002" t="23074" r="31995" b="33000"/>
          <a:stretch/>
        </p:blipFill>
        <p:spPr>
          <a:xfrm rot="5400000">
            <a:off x="3152961" y="3112979"/>
            <a:ext cx="796567" cy="2246319"/>
          </a:xfrm>
          <a:prstGeom prst="rect">
            <a:avLst/>
          </a:prstGeom>
        </p:spPr>
      </p:pic>
      <p:pic>
        <p:nvPicPr>
          <p:cNvPr id="21" name="Picture 20">
            <a:extLst>
              <a:ext uri="{FF2B5EF4-FFF2-40B4-BE49-F238E27FC236}">
                <a16:creationId xmlns:a16="http://schemas.microsoft.com/office/drawing/2014/main" id="{528F292C-1C46-396F-592B-B170A41CCDCE}"/>
              </a:ext>
            </a:extLst>
          </p:cNvPr>
          <p:cNvPicPr>
            <a:picLocks noChangeAspect="1"/>
          </p:cNvPicPr>
          <p:nvPr/>
        </p:nvPicPr>
        <p:blipFill rotWithShape="1">
          <a:blip r:embed="rId4"/>
          <a:srcRect l="39934" t="34426" r="42244" b="42987"/>
          <a:stretch/>
        </p:blipFill>
        <p:spPr>
          <a:xfrm>
            <a:off x="5174694" y="3812220"/>
            <a:ext cx="454427" cy="521750"/>
          </a:xfrm>
          <a:prstGeom prst="rect">
            <a:avLst/>
          </a:prstGeom>
        </p:spPr>
      </p:pic>
      <p:pic>
        <p:nvPicPr>
          <p:cNvPr id="22" name="Picture 21">
            <a:extLst>
              <a:ext uri="{FF2B5EF4-FFF2-40B4-BE49-F238E27FC236}">
                <a16:creationId xmlns:a16="http://schemas.microsoft.com/office/drawing/2014/main" id="{C14AD353-5564-3D69-B79A-4D5D447FC882}"/>
              </a:ext>
            </a:extLst>
          </p:cNvPr>
          <p:cNvPicPr>
            <a:picLocks noChangeAspect="1"/>
          </p:cNvPicPr>
          <p:nvPr/>
        </p:nvPicPr>
        <p:blipFill rotWithShape="1">
          <a:blip r:embed="rId4"/>
          <a:srcRect l="39934" t="34426" r="42244" b="42987"/>
          <a:stretch/>
        </p:blipFill>
        <p:spPr>
          <a:xfrm>
            <a:off x="5515201" y="3812220"/>
            <a:ext cx="454427" cy="521750"/>
          </a:xfrm>
          <a:prstGeom prst="rect">
            <a:avLst/>
          </a:prstGeom>
        </p:spPr>
      </p:pic>
      <p:pic>
        <p:nvPicPr>
          <p:cNvPr id="23" name="Picture 22">
            <a:extLst>
              <a:ext uri="{FF2B5EF4-FFF2-40B4-BE49-F238E27FC236}">
                <a16:creationId xmlns:a16="http://schemas.microsoft.com/office/drawing/2014/main" id="{07852486-5A66-F515-8BF8-4D969B27D94F}"/>
              </a:ext>
            </a:extLst>
          </p:cNvPr>
          <p:cNvPicPr>
            <a:picLocks noChangeAspect="1"/>
          </p:cNvPicPr>
          <p:nvPr/>
        </p:nvPicPr>
        <p:blipFill rotWithShape="1">
          <a:blip r:embed="rId3"/>
          <a:srcRect l="35002" t="23074" r="31995" b="33000"/>
          <a:stretch/>
        </p:blipFill>
        <p:spPr>
          <a:xfrm rot="5400000">
            <a:off x="3152960" y="3778918"/>
            <a:ext cx="796567" cy="2246319"/>
          </a:xfrm>
          <a:prstGeom prst="rect">
            <a:avLst/>
          </a:prstGeom>
        </p:spPr>
      </p:pic>
      <p:sp>
        <p:nvSpPr>
          <p:cNvPr id="24" name="TextBox 23">
            <a:extLst>
              <a:ext uri="{FF2B5EF4-FFF2-40B4-BE49-F238E27FC236}">
                <a16:creationId xmlns:a16="http://schemas.microsoft.com/office/drawing/2014/main" id="{AF8AD6EB-49BB-5F6B-FC2C-845819F24E10}"/>
              </a:ext>
            </a:extLst>
          </p:cNvPr>
          <p:cNvSpPr txBox="1"/>
          <p:nvPr/>
        </p:nvSpPr>
        <p:spPr>
          <a:xfrm>
            <a:off x="2255825" y="5082019"/>
            <a:ext cx="7225632" cy="523220"/>
          </a:xfrm>
          <a:prstGeom prst="rect">
            <a:avLst/>
          </a:prstGeom>
          <a:noFill/>
        </p:spPr>
        <p:txBody>
          <a:bodyPr wrap="square" rtlCol="0">
            <a:spAutoFit/>
          </a:bodyPr>
          <a:lstStyle/>
          <a:p>
            <a:r>
              <a:rPr lang="en-GB" sz="2800" dirty="0">
                <a:latin typeface="Comic Sans MS" panose="030F0702030302020204" pitchFamily="66" charset="0"/>
              </a:rPr>
              <a:t>There are __ tens and __ ones.</a:t>
            </a:r>
          </a:p>
        </p:txBody>
      </p:sp>
      <p:pic>
        <p:nvPicPr>
          <p:cNvPr id="25" name="Picture 24">
            <a:extLst>
              <a:ext uri="{FF2B5EF4-FFF2-40B4-BE49-F238E27FC236}">
                <a16:creationId xmlns:a16="http://schemas.microsoft.com/office/drawing/2014/main" id="{43A8C1A8-105C-2BCB-FB57-1578894672BF}"/>
              </a:ext>
            </a:extLst>
          </p:cNvPr>
          <p:cNvPicPr>
            <a:picLocks noChangeAspect="1"/>
          </p:cNvPicPr>
          <p:nvPr/>
        </p:nvPicPr>
        <p:blipFill>
          <a:blip r:embed="rId5"/>
          <a:stretch>
            <a:fillRect/>
          </a:stretch>
        </p:blipFill>
        <p:spPr>
          <a:xfrm>
            <a:off x="8873679" y="5353014"/>
            <a:ext cx="747045" cy="747045"/>
          </a:xfrm>
          <a:prstGeom prst="rect">
            <a:avLst/>
          </a:prstGeom>
        </p:spPr>
      </p:pic>
      <p:sp>
        <p:nvSpPr>
          <p:cNvPr id="26" name="TextBox 25">
            <a:extLst>
              <a:ext uri="{FF2B5EF4-FFF2-40B4-BE49-F238E27FC236}">
                <a16:creationId xmlns:a16="http://schemas.microsoft.com/office/drawing/2014/main" id="{F112E8FB-9078-5F2F-6878-D74778CA9095}"/>
              </a:ext>
            </a:extLst>
          </p:cNvPr>
          <p:cNvSpPr txBox="1"/>
          <p:nvPr/>
        </p:nvSpPr>
        <p:spPr>
          <a:xfrm>
            <a:off x="6938428" y="5495703"/>
            <a:ext cx="2335461" cy="461665"/>
          </a:xfrm>
          <a:prstGeom prst="rect">
            <a:avLst/>
          </a:prstGeom>
          <a:noFill/>
        </p:spPr>
        <p:txBody>
          <a:bodyPr wrap="square" rtlCol="0">
            <a:spAutoFit/>
          </a:bodyPr>
          <a:lstStyle/>
          <a:p>
            <a:r>
              <a:rPr lang="en-GB" sz="2400" dirty="0">
                <a:latin typeface="Comic Sans MS" panose="030F0702030302020204" pitchFamily="66" charset="0"/>
              </a:rPr>
              <a:t>Have a think</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B2937E9-7AE0-FCC5-D655-76FF27A0775D}"/>
                  </a:ext>
                </a:extLst>
              </p:cNvPr>
              <p:cNvSpPr txBox="1"/>
              <p:nvPr/>
            </p:nvSpPr>
            <p:spPr>
              <a:xfrm>
                <a:off x="2255825" y="5591039"/>
                <a:ext cx="7225632" cy="523220"/>
              </a:xfrm>
              <a:prstGeom prst="rect">
                <a:avLst/>
              </a:prstGeom>
              <a:noFill/>
            </p:spPr>
            <p:txBody>
              <a:bodyPr wrap="square" rtlCol="0">
                <a:spAutoFit/>
              </a:bodyPr>
              <a:lstStyle/>
              <a:p>
                <a:r>
                  <a:rPr lang="en-GB" sz="2800" dirty="0">
                    <a:latin typeface="Comic Sans MS" panose="030F0702030302020204" pitchFamily="66" charset="0"/>
                  </a:rPr>
                  <a:t>45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37 </a:t>
                </a:r>
                <a14:m>
                  <m:oMath xmlns:m="http://schemas.openxmlformats.org/officeDocument/2006/math">
                    <m:r>
                      <a:rPr lang="en-GB" sz="2800" i="1">
                        <a:latin typeface="Cambria Math" panose="02040503050406030204" pitchFamily="18" charset="0"/>
                      </a:rPr>
                      <m:t>=</m:t>
                    </m:r>
                  </m:oMath>
                </a14:m>
                <a:endParaRPr lang="en-GB" sz="2800" dirty="0">
                  <a:latin typeface="Comic Sans MS" panose="030F0702030302020204" pitchFamily="66" charset="0"/>
                </a:endParaRPr>
              </a:p>
            </p:txBody>
          </p:sp>
        </mc:Choice>
        <mc:Fallback xmlns="">
          <p:sp>
            <p:nvSpPr>
              <p:cNvPr id="27" name="TextBox 26">
                <a:extLst>
                  <a:ext uri="{FF2B5EF4-FFF2-40B4-BE49-F238E27FC236}">
                    <a16:creationId xmlns:a16="http://schemas.microsoft.com/office/drawing/2014/main" id="{DB2937E9-7AE0-FCC5-D655-76FF27A0775D}"/>
                  </a:ext>
                </a:extLst>
              </p:cNvPr>
              <p:cNvSpPr txBox="1">
                <a:spLocks noRot="1" noChangeAspect="1" noMove="1" noResize="1" noEditPoints="1" noAdjustHandles="1" noChangeArrowheads="1" noChangeShapeType="1" noTextEdit="1"/>
              </p:cNvSpPr>
              <p:nvPr/>
            </p:nvSpPr>
            <p:spPr>
              <a:xfrm>
                <a:off x="2255825" y="5591039"/>
                <a:ext cx="7225632" cy="523220"/>
              </a:xfrm>
              <a:prstGeom prst="rect">
                <a:avLst/>
              </a:prstGeom>
              <a:blipFill>
                <a:blip r:embed="rId6"/>
                <a:stretch>
                  <a:fillRect l="-1688" t="-11628" b="-31395"/>
                </a:stretch>
              </a:blipFill>
            </p:spPr>
            <p:txBody>
              <a:bodyPr/>
              <a:lstStyle/>
              <a:p>
                <a:r>
                  <a:rPr lang="en-GB">
                    <a:noFill/>
                  </a:rPr>
                  <a:t> </a:t>
                </a:r>
              </a:p>
            </p:txBody>
          </p:sp>
        </mc:Fallback>
      </mc:AlternateContent>
      <p:sp>
        <p:nvSpPr>
          <p:cNvPr id="28" name="TextBox 27">
            <a:extLst>
              <a:ext uri="{FF2B5EF4-FFF2-40B4-BE49-F238E27FC236}">
                <a16:creationId xmlns:a16="http://schemas.microsoft.com/office/drawing/2014/main" id="{51BB1354-3CAD-AB22-C8F1-240DE6E5A811}"/>
              </a:ext>
            </a:extLst>
          </p:cNvPr>
          <p:cNvSpPr txBox="1"/>
          <p:nvPr/>
        </p:nvSpPr>
        <p:spPr>
          <a:xfrm>
            <a:off x="4065377" y="5091403"/>
            <a:ext cx="603692"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8</a:t>
            </a:r>
          </a:p>
        </p:txBody>
      </p:sp>
      <p:sp>
        <p:nvSpPr>
          <p:cNvPr id="29" name="TextBox 28">
            <a:extLst>
              <a:ext uri="{FF2B5EF4-FFF2-40B4-BE49-F238E27FC236}">
                <a16:creationId xmlns:a16="http://schemas.microsoft.com/office/drawing/2014/main" id="{3E235186-1D1A-1132-9461-7E02DC20C3EE}"/>
              </a:ext>
            </a:extLst>
          </p:cNvPr>
          <p:cNvSpPr txBox="1"/>
          <p:nvPr/>
        </p:nvSpPr>
        <p:spPr>
          <a:xfrm>
            <a:off x="6121581" y="5067819"/>
            <a:ext cx="603692"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2</a:t>
            </a:r>
          </a:p>
        </p:txBody>
      </p:sp>
      <p:sp>
        <p:nvSpPr>
          <p:cNvPr id="30" name="TextBox 29">
            <a:extLst>
              <a:ext uri="{FF2B5EF4-FFF2-40B4-BE49-F238E27FC236}">
                <a16:creationId xmlns:a16="http://schemas.microsoft.com/office/drawing/2014/main" id="{DD7098D3-3CF3-1173-A4BA-D9B60B6F2D69}"/>
              </a:ext>
            </a:extLst>
          </p:cNvPr>
          <p:cNvSpPr txBox="1"/>
          <p:nvPr/>
        </p:nvSpPr>
        <p:spPr>
          <a:xfrm>
            <a:off x="4031904" y="5625509"/>
            <a:ext cx="747045" cy="523220"/>
          </a:xfrm>
          <a:prstGeom prst="rect">
            <a:avLst/>
          </a:prstGeom>
          <a:noFill/>
        </p:spPr>
        <p:txBody>
          <a:bodyPr wrap="square" rtlCol="0">
            <a:spAutoFit/>
          </a:bodyPr>
          <a:lstStyle/>
          <a:p>
            <a:pPr algn="ctr"/>
            <a:r>
              <a:rPr lang="en-GB" sz="2800" dirty="0">
                <a:solidFill>
                  <a:schemeClr val="accent1"/>
                </a:solidFill>
                <a:latin typeface="Comic Sans MS" panose="030F0702030302020204" pitchFamily="66" charset="0"/>
              </a:rPr>
              <a:t>82</a:t>
            </a:r>
          </a:p>
        </p:txBody>
      </p:sp>
      <p:sp>
        <p:nvSpPr>
          <p:cNvPr id="31" name="Thought Bubble: Cloud 30">
            <a:extLst>
              <a:ext uri="{FF2B5EF4-FFF2-40B4-BE49-F238E27FC236}">
                <a16:creationId xmlns:a16="http://schemas.microsoft.com/office/drawing/2014/main" id="{DCA6ECF2-9559-1628-A8ED-76740F73CFCD}"/>
              </a:ext>
            </a:extLst>
          </p:cNvPr>
          <p:cNvSpPr/>
          <p:nvPr/>
        </p:nvSpPr>
        <p:spPr>
          <a:xfrm>
            <a:off x="6459982" y="2117289"/>
            <a:ext cx="3247754" cy="1607032"/>
          </a:xfrm>
          <a:prstGeom prst="cloudCallout">
            <a:avLst>
              <a:gd name="adj1" fmla="val -31677"/>
              <a:gd name="adj2" fmla="val 74050"/>
            </a:avLst>
          </a:prstGeom>
          <a:solidFill>
            <a:schemeClr val="bg1"/>
          </a:solidFill>
          <a:ln w="19050">
            <a:solidFill>
              <a:srgbClr val="64C1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Comic Sans MS" panose="030F0702030302020204" pitchFamily="66" charset="0"/>
              </a:rPr>
              <a:t>Do I need to make an exchange?</a:t>
            </a:r>
          </a:p>
        </p:txBody>
      </p:sp>
    </p:spTree>
    <p:extLst>
      <p:ext uri="{BB962C8B-B14F-4D97-AF65-F5344CB8AC3E}">
        <p14:creationId xmlns:p14="http://schemas.microsoft.com/office/powerpoint/2010/main" val="95451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0-#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0-#ppt_w/2"/>
                                          </p:val>
                                        </p:tav>
                                        <p:tav tm="100000">
                                          <p:val>
                                            <p:strVal val="#ppt_x"/>
                                          </p:val>
                                        </p:tav>
                                      </p:tavLst>
                                    </p:anim>
                                    <p:anim calcmode="lin" valueType="num">
                                      <p:cBhvr additive="base">
                                        <p:cTn id="37" dur="500" fill="hold"/>
                                        <p:tgtEl>
                                          <p:spTgt spid="7"/>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0-#ppt_w/2"/>
                                          </p:val>
                                        </p:tav>
                                        <p:tav tm="100000">
                                          <p:val>
                                            <p:strVal val="#ppt_x"/>
                                          </p:val>
                                        </p:tav>
                                      </p:tavLst>
                                    </p:anim>
                                    <p:anim calcmode="lin" valueType="num">
                                      <p:cBhvr additive="base">
                                        <p:cTn id="41" dur="500" fill="hold"/>
                                        <p:tgtEl>
                                          <p:spTgt spid="11"/>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0-#ppt_w/2"/>
                                          </p:val>
                                        </p:tav>
                                        <p:tav tm="100000">
                                          <p:val>
                                            <p:strVal val="#ppt_x"/>
                                          </p:val>
                                        </p:tav>
                                      </p:tavLst>
                                    </p:anim>
                                    <p:anim calcmode="lin" valueType="num">
                                      <p:cBhvr additive="base">
                                        <p:cTn id="4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0-#ppt_w/2"/>
                                          </p:val>
                                        </p:tav>
                                        <p:tav tm="100000">
                                          <p:val>
                                            <p:strVal val="#ppt_x"/>
                                          </p:val>
                                        </p:tav>
                                      </p:tavLst>
                                    </p:anim>
                                    <p:anim calcmode="lin" valueType="num">
                                      <p:cBhvr additive="base">
                                        <p:cTn id="51" dur="500" fill="hold"/>
                                        <p:tgtEl>
                                          <p:spTgt spid="13"/>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0-#ppt_w/2"/>
                                          </p:val>
                                        </p:tav>
                                        <p:tav tm="100000">
                                          <p:val>
                                            <p:strVal val="#ppt_x"/>
                                          </p:val>
                                        </p:tav>
                                      </p:tavLst>
                                    </p:anim>
                                    <p:anim calcmode="lin" valueType="num">
                                      <p:cBhvr additive="base">
                                        <p:cTn id="55" dur="500" fill="hold"/>
                                        <p:tgtEl>
                                          <p:spTgt spid="15"/>
                                        </p:tgtEl>
                                        <p:attrNameLst>
                                          <p:attrName>ppt_y</p:attrName>
                                        </p:attrNameLst>
                                      </p:cBhvr>
                                      <p:tavLst>
                                        <p:tav tm="0">
                                          <p:val>
                                            <p:strVal val="#ppt_y"/>
                                          </p:val>
                                        </p:tav>
                                        <p:tav tm="100000">
                                          <p:val>
                                            <p:strVal val="#ppt_y"/>
                                          </p:val>
                                        </p:tav>
                                      </p:tavLst>
                                    </p:anim>
                                  </p:childTnLst>
                                </p:cTn>
                              </p:par>
                              <p:par>
                                <p:cTn id="56" presetID="2" presetClass="entr" presetSubtype="8"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additive="base">
                                        <p:cTn id="58" dur="500" fill="hold"/>
                                        <p:tgtEl>
                                          <p:spTgt spid="16"/>
                                        </p:tgtEl>
                                        <p:attrNameLst>
                                          <p:attrName>ppt_x</p:attrName>
                                        </p:attrNameLst>
                                      </p:cBhvr>
                                      <p:tavLst>
                                        <p:tav tm="0">
                                          <p:val>
                                            <p:strVal val="0-#ppt_w/2"/>
                                          </p:val>
                                        </p:tav>
                                        <p:tav tm="100000">
                                          <p:val>
                                            <p:strVal val="#ppt_x"/>
                                          </p:val>
                                        </p:tav>
                                      </p:tavLst>
                                    </p:anim>
                                    <p:anim calcmode="lin" valueType="num">
                                      <p:cBhvr additive="base">
                                        <p:cTn id="59" dur="500" fill="hold"/>
                                        <p:tgtEl>
                                          <p:spTgt spid="16"/>
                                        </p:tgtEl>
                                        <p:attrNameLst>
                                          <p:attrName>ppt_y</p:attrName>
                                        </p:attrNameLst>
                                      </p:cBhvr>
                                      <p:tavLst>
                                        <p:tav tm="0">
                                          <p:val>
                                            <p:strVal val="#ppt_y"/>
                                          </p:val>
                                        </p:tav>
                                        <p:tav tm="100000">
                                          <p:val>
                                            <p:strVal val="#ppt_y"/>
                                          </p:val>
                                        </p:tav>
                                      </p:tavLst>
                                    </p:anim>
                                  </p:childTnLst>
                                </p:cTn>
                              </p:par>
                              <p:par>
                                <p:cTn id="60" presetID="2" presetClass="entr" presetSubtype="8"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500" fill="hold"/>
                                        <p:tgtEl>
                                          <p:spTgt spid="17"/>
                                        </p:tgtEl>
                                        <p:attrNameLst>
                                          <p:attrName>ppt_x</p:attrName>
                                        </p:attrNameLst>
                                      </p:cBhvr>
                                      <p:tavLst>
                                        <p:tav tm="0">
                                          <p:val>
                                            <p:strVal val="0-#ppt_w/2"/>
                                          </p:val>
                                        </p:tav>
                                        <p:tav tm="100000">
                                          <p:val>
                                            <p:strVal val="#ppt_x"/>
                                          </p:val>
                                        </p:tav>
                                      </p:tavLst>
                                    </p:anim>
                                    <p:anim calcmode="lin" valueType="num">
                                      <p:cBhvr additive="base">
                                        <p:cTn id="63" dur="500" fill="hold"/>
                                        <p:tgtEl>
                                          <p:spTgt spid="17"/>
                                        </p:tgtEl>
                                        <p:attrNameLst>
                                          <p:attrName>ppt_y</p:attrName>
                                        </p:attrNameLst>
                                      </p:cBhvr>
                                      <p:tavLst>
                                        <p:tav tm="0">
                                          <p:val>
                                            <p:strVal val="#ppt_y"/>
                                          </p:val>
                                        </p:tav>
                                        <p:tav tm="100000">
                                          <p:val>
                                            <p:strVal val="#ppt_y"/>
                                          </p:val>
                                        </p:tav>
                                      </p:tavLst>
                                    </p:anim>
                                  </p:childTnLst>
                                </p:cTn>
                              </p:par>
                              <p:par>
                                <p:cTn id="64" presetID="2" presetClass="entr" presetSubtype="8"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additive="base">
                                        <p:cTn id="66" dur="500" fill="hold"/>
                                        <p:tgtEl>
                                          <p:spTgt spid="18"/>
                                        </p:tgtEl>
                                        <p:attrNameLst>
                                          <p:attrName>ppt_x</p:attrName>
                                        </p:attrNameLst>
                                      </p:cBhvr>
                                      <p:tavLst>
                                        <p:tav tm="0">
                                          <p:val>
                                            <p:strVal val="0-#ppt_w/2"/>
                                          </p:val>
                                        </p:tav>
                                        <p:tav tm="100000">
                                          <p:val>
                                            <p:strVal val="#ppt_x"/>
                                          </p:val>
                                        </p:tav>
                                      </p:tavLst>
                                    </p:anim>
                                    <p:anim calcmode="lin" valueType="num">
                                      <p:cBhvr additive="base">
                                        <p:cTn id="67" dur="500" fill="hold"/>
                                        <p:tgtEl>
                                          <p:spTgt spid="18"/>
                                        </p:tgtEl>
                                        <p:attrNameLst>
                                          <p:attrName>ppt_y</p:attrName>
                                        </p:attrNameLst>
                                      </p:cBhvr>
                                      <p:tavLst>
                                        <p:tav tm="0">
                                          <p:val>
                                            <p:strVal val="#ppt_y"/>
                                          </p:val>
                                        </p:tav>
                                        <p:tav tm="100000">
                                          <p:val>
                                            <p:strVal val="#ppt_y"/>
                                          </p:val>
                                        </p:tav>
                                      </p:tavLst>
                                    </p:anim>
                                  </p:childTnLst>
                                </p:cTn>
                              </p:par>
                              <p:par>
                                <p:cTn id="68" presetID="2" presetClass="entr" presetSubtype="8" fill="hold" nodeType="withEffect">
                                  <p:stCondLst>
                                    <p:cond delay="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0-#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par>
                                <p:cTn id="72" presetID="2" presetClass="entr" presetSubtype="8" fill="hold" nodeType="with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additive="base">
                                        <p:cTn id="74" dur="500" fill="hold"/>
                                        <p:tgtEl>
                                          <p:spTgt spid="22"/>
                                        </p:tgtEl>
                                        <p:attrNameLst>
                                          <p:attrName>ppt_x</p:attrName>
                                        </p:attrNameLst>
                                      </p:cBhvr>
                                      <p:tavLst>
                                        <p:tav tm="0">
                                          <p:val>
                                            <p:strVal val="0-#ppt_w/2"/>
                                          </p:val>
                                        </p:tav>
                                        <p:tav tm="100000">
                                          <p:val>
                                            <p:strVal val="#ppt_x"/>
                                          </p:val>
                                        </p:tav>
                                      </p:tavLst>
                                    </p:anim>
                                    <p:anim calcmode="lin" valueType="num">
                                      <p:cBhvr additive="base">
                                        <p:cTn id="75" dur="500" fill="hold"/>
                                        <p:tgtEl>
                                          <p:spTgt spid="22"/>
                                        </p:tgtEl>
                                        <p:attrNameLst>
                                          <p:attrName>ppt_y</p:attrName>
                                        </p:attrNameLst>
                                      </p:cBhvr>
                                      <p:tavLst>
                                        <p:tav tm="0">
                                          <p:val>
                                            <p:strVal val="#ppt_y"/>
                                          </p:val>
                                        </p:tav>
                                        <p:tav tm="100000">
                                          <p:val>
                                            <p:strVal val="#ppt_y"/>
                                          </p:val>
                                        </p:tav>
                                      </p:tavLst>
                                    </p:anim>
                                  </p:childTnLst>
                                </p:cTn>
                              </p:par>
                              <p:par>
                                <p:cTn id="76" presetID="2" presetClass="entr" presetSubtype="8"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 calcmode="lin" valueType="num">
                                      <p:cBhvr additive="base">
                                        <p:cTn id="78" dur="500" fill="hold"/>
                                        <p:tgtEl>
                                          <p:spTgt spid="14"/>
                                        </p:tgtEl>
                                        <p:attrNameLst>
                                          <p:attrName>ppt_x</p:attrName>
                                        </p:attrNameLst>
                                      </p:cBhvr>
                                      <p:tavLst>
                                        <p:tav tm="0">
                                          <p:val>
                                            <p:strVal val="0-#ppt_w/2"/>
                                          </p:val>
                                        </p:tav>
                                        <p:tav tm="100000">
                                          <p:val>
                                            <p:strVal val="#ppt_x"/>
                                          </p:val>
                                        </p:tav>
                                      </p:tavLst>
                                    </p:anim>
                                    <p:anim calcmode="lin" valueType="num">
                                      <p:cBhvr additive="base">
                                        <p:cTn id="79" dur="500" fill="hold"/>
                                        <p:tgtEl>
                                          <p:spTgt spid="14"/>
                                        </p:tgtEl>
                                        <p:attrNameLst>
                                          <p:attrName>ppt_y</p:attrName>
                                        </p:attrNameLst>
                                      </p:cBhvr>
                                      <p:tavLst>
                                        <p:tav tm="0">
                                          <p:val>
                                            <p:strVal val="#ppt_y"/>
                                          </p:val>
                                        </p:tav>
                                        <p:tav tm="100000">
                                          <p:val>
                                            <p:strVal val="#ppt_y"/>
                                          </p:val>
                                        </p:tav>
                                      </p:tavLst>
                                    </p:anim>
                                  </p:childTnLst>
                                </p:cTn>
                              </p:par>
                              <p:par>
                                <p:cTn id="80" presetID="2" presetClass="entr" presetSubtype="8" fill="hold" nodeType="with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additive="base">
                                        <p:cTn id="82" dur="500" fill="hold"/>
                                        <p:tgtEl>
                                          <p:spTgt spid="19"/>
                                        </p:tgtEl>
                                        <p:attrNameLst>
                                          <p:attrName>ppt_x</p:attrName>
                                        </p:attrNameLst>
                                      </p:cBhvr>
                                      <p:tavLst>
                                        <p:tav tm="0">
                                          <p:val>
                                            <p:strVal val="0-#ppt_w/2"/>
                                          </p:val>
                                        </p:tav>
                                        <p:tav tm="100000">
                                          <p:val>
                                            <p:strVal val="#ppt_x"/>
                                          </p:val>
                                        </p:tav>
                                      </p:tavLst>
                                    </p:anim>
                                    <p:anim calcmode="lin" valueType="num">
                                      <p:cBhvr additive="base">
                                        <p:cTn id="83" dur="500" fill="hold"/>
                                        <p:tgtEl>
                                          <p:spTgt spid="19"/>
                                        </p:tgtEl>
                                        <p:attrNameLst>
                                          <p:attrName>ppt_y</p:attrName>
                                        </p:attrNameLst>
                                      </p:cBhvr>
                                      <p:tavLst>
                                        <p:tav tm="0">
                                          <p:val>
                                            <p:strVal val="#ppt_y"/>
                                          </p:val>
                                        </p:tav>
                                        <p:tav tm="100000">
                                          <p:val>
                                            <p:strVal val="#ppt_y"/>
                                          </p:val>
                                        </p:tav>
                                      </p:tavLst>
                                    </p:anim>
                                  </p:childTnLst>
                                </p:cTn>
                              </p:par>
                              <p:par>
                                <p:cTn id="84" presetID="2" presetClass="entr" presetSubtype="8" fill="hold" nodeType="with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additive="base">
                                        <p:cTn id="86" dur="500" fill="hold"/>
                                        <p:tgtEl>
                                          <p:spTgt spid="20"/>
                                        </p:tgtEl>
                                        <p:attrNameLst>
                                          <p:attrName>ppt_x</p:attrName>
                                        </p:attrNameLst>
                                      </p:cBhvr>
                                      <p:tavLst>
                                        <p:tav tm="0">
                                          <p:val>
                                            <p:strVal val="0-#ppt_w/2"/>
                                          </p:val>
                                        </p:tav>
                                        <p:tav tm="100000">
                                          <p:val>
                                            <p:strVal val="#ppt_x"/>
                                          </p:val>
                                        </p:tav>
                                      </p:tavLst>
                                    </p:anim>
                                    <p:anim calcmode="lin" valueType="num">
                                      <p:cBhvr additive="base">
                                        <p:cTn id="87"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26"/>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25"/>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6"/>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25"/>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1"/>
                                        </p:tgtEl>
                                        <p:attrNameLst>
                                          <p:attrName>style.visibility</p:attrName>
                                        </p:attrNameLst>
                                      </p:cBhvr>
                                      <p:to>
                                        <p:strVal val="visible"/>
                                      </p:to>
                                    </p:set>
                                    <p:animEffect transition="in" filter="fade">
                                      <p:cBhvr>
                                        <p:cTn id="104" dur="500"/>
                                        <p:tgtEl>
                                          <p:spTgt spid="31"/>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grpId="1" nodeType="clickEffect">
                                  <p:stCondLst>
                                    <p:cond delay="0"/>
                                  </p:stCondLst>
                                  <p:childTnLst>
                                    <p:animEffect transition="out" filter="fade">
                                      <p:cBhvr>
                                        <p:cTn id="108" dur="500"/>
                                        <p:tgtEl>
                                          <p:spTgt spid="31"/>
                                        </p:tgtEl>
                                      </p:cBhvr>
                                    </p:animEffect>
                                    <p:set>
                                      <p:cBhvr>
                                        <p:cTn id="109" dur="1" fill="hold">
                                          <p:stCondLst>
                                            <p:cond delay="499"/>
                                          </p:stCondLst>
                                        </p:cTn>
                                        <p:tgtEl>
                                          <p:spTgt spid="31"/>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nodeType="clickEffect">
                                  <p:stCondLst>
                                    <p:cond delay="0"/>
                                  </p:stCondLst>
                                  <p:childTnLst>
                                    <p:animEffect transition="out" filter="fade">
                                      <p:cBhvr>
                                        <p:cTn id="113" dur="500"/>
                                        <p:tgtEl>
                                          <p:spTgt spid="13"/>
                                        </p:tgtEl>
                                      </p:cBhvr>
                                    </p:animEffect>
                                    <p:set>
                                      <p:cBhvr>
                                        <p:cTn id="114" dur="1" fill="hold">
                                          <p:stCondLst>
                                            <p:cond delay="499"/>
                                          </p:stCondLst>
                                        </p:cTn>
                                        <p:tgtEl>
                                          <p:spTgt spid="13"/>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15"/>
                                        </p:tgtEl>
                                      </p:cBhvr>
                                    </p:animEffect>
                                    <p:set>
                                      <p:cBhvr>
                                        <p:cTn id="117" dur="1" fill="hold">
                                          <p:stCondLst>
                                            <p:cond delay="499"/>
                                          </p:stCondLst>
                                        </p:cTn>
                                        <p:tgtEl>
                                          <p:spTgt spid="15"/>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500"/>
                                        <p:tgtEl>
                                          <p:spTgt spid="16"/>
                                        </p:tgtEl>
                                      </p:cBhvr>
                                    </p:animEffect>
                                    <p:set>
                                      <p:cBhvr>
                                        <p:cTn id="120" dur="1" fill="hold">
                                          <p:stCondLst>
                                            <p:cond delay="499"/>
                                          </p:stCondLst>
                                        </p:cTn>
                                        <p:tgtEl>
                                          <p:spTgt spid="16"/>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500"/>
                                        <p:tgtEl>
                                          <p:spTgt spid="17"/>
                                        </p:tgtEl>
                                      </p:cBhvr>
                                    </p:animEffect>
                                    <p:set>
                                      <p:cBhvr>
                                        <p:cTn id="123" dur="1" fill="hold">
                                          <p:stCondLst>
                                            <p:cond delay="499"/>
                                          </p:stCondLst>
                                        </p:cTn>
                                        <p:tgtEl>
                                          <p:spTgt spid="17"/>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500"/>
                                        <p:tgtEl>
                                          <p:spTgt spid="18"/>
                                        </p:tgtEl>
                                      </p:cBhvr>
                                    </p:animEffect>
                                    <p:set>
                                      <p:cBhvr>
                                        <p:cTn id="126" dur="1" fill="hold">
                                          <p:stCondLst>
                                            <p:cond delay="499"/>
                                          </p:stCondLst>
                                        </p:cTn>
                                        <p:tgtEl>
                                          <p:spTgt spid="18"/>
                                        </p:tgtEl>
                                        <p:attrNameLst>
                                          <p:attrName>style.visibility</p:attrName>
                                        </p:attrNameLst>
                                      </p:cBhvr>
                                      <p:to>
                                        <p:strVal val="hidden"/>
                                      </p:to>
                                    </p:set>
                                  </p:childTnLst>
                                </p:cTn>
                              </p:par>
                              <p:par>
                                <p:cTn id="127" presetID="10" presetClass="exit" presetSubtype="0" fill="hold" nodeType="withEffect">
                                  <p:stCondLst>
                                    <p:cond delay="0"/>
                                  </p:stCondLst>
                                  <p:childTnLst>
                                    <p:animEffect transition="out" filter="fade">
                                      <p:cBhvr>
                                        <p:cTn id="128" dur="500"/>
                                        <p:tgtEl>
                                          <p:spTgt spid="21"/>
                                        </p:tgtEl>
                                      </p:cBhvr>
                                    </p:animEffect>
                                    <p:set>
                                      <p:cBhvr>
                                        <p:cTn id="129" dur="1" fill="hold">
                                          <p:stCondLst>
                                            <p:cond delay="499"/>
                                          </p:stCondLst>
                                        </p:cTn>
                                        <p:tgtEl>
                                          <p:spTgt spid="21"/>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22"/>
                                        </p:tgtEl>
                                      </p:cBhvr>
                                    </p:animEffect>
                                    <p:set>
                                      <p:cBhvr>
                                        <p:cTn id="132" dur="1" fill="hold">
                                          <p:stCondLst>
                                            <p:cond delay="499"/>
                                          </p:stCondLst>
                                        </p:cTn>
                                        <p:tgtEl>
                                          <p:spTgt spid="22"/>
                                        </p:tgtEl>
                                        <p:attrNameLst>
                                          <p:attrName>style.visibility</p:attrName>
                                        </p:attrNameLst>
                                      </p:cBhvr>
                                      <p:to>
                                        <p:strVal val="hidden"/>
                                      </p:to>
                                    </p:set>
                                  </p:childTnLst>
                                </p:cTn>
                              </p:par>
                              <p:par>
                                <p:cTn id="133" presetID="10" presetClass="exit" presetSubtype="0" fill="hold" nodeType="withEffect">
                                  <p:stCondLst>
                                    <p:cond delay="0"/>
                                  </p:stCondLst>
                                  <p:childTnLst>
                                    <p:animEffect transition="out" filter="fade">
                                      <p:cBhvr>
                                        <p:cTn id="134" dur="500"/>
                                        <p:tgtEl>
                                          <p:spTgt spid="10"/>
                                        </p:tgtEl>
                                      </p:cBhvr>
                                    </p:animEffect>
                                    <p:set>
                                      <p:cBhvr>
                                        <p:cTn id="135" dur="1" fill="hold">
                                          <p:stCondLst>
                                            <p:cond delay="499"/>
                                          </p:stCondLst>
                                        </p:cTn>
                                        <p:tgtEl>
                                          <p:spTgt spid="10"/>
                                        </p:tgtEl>
                                        <p:attrNameLst>
                                          <p:attrName>style.visibility</p:attrName>
                                        </p:attrNameLst>
                                      </p:cBhvr>
                                      <p:to>
                                        <p:strVal val="hidden"/>
                                      </p:to>
                                    </p:set>
                                  </p:childTnLst>
                                </p:cTn>
                              </p:par>
                              <p:par>
                                <p:cTn id="136" presetID="10" presetClass="exit" presetSubtype="0" fill="hold" nodeType="withEffect">
                                  <p:stCondLst>
                                    <p:cond delay="0"/>
                                  </p:stCondLst>
                                  <p:childTnLst>
                                    <p:animEffect transition="out" filter="fade">
                                      <p:cBhvr>
                                        <p:cTn id="137" dur="500"/>
                                        <p:tgtEl>
                                          <p:spTgt spid="9"/>
                                        </p:tgtEl>
                                      </p:cBhvr>
                                    </p:animEffect>
                                    <p:set>
                                      <p:cBhvr>
                                        <p:cTn id="138" dur="1" fill="hold">
                                          <p:stCondLst>
                                            <p:cond delay="499"/>
                                          </p:stCondLst>
                                        </p:cTn>
                                        <p:tgtEl>
                                          <p:spTgt spid="9"/>
                                        </p:tgtEl>
                                        <p:attrNameLst>
                                          <p:attrName>style.visibility</p:attrName>
                                        </p:attrNameLst>
                                      </p:cBhvr>
                                      <p:to>
                                        <p:strVal val="hidden"/>
                                      </p:to>
                                    </p:set>
                                  </p:childTnLst>
                                </p:cTn>
                              </p:par>
                              <p:par>
                                <p:cTn id="139" presetID="10" presetClass="exit" presetSubtype="0" fill="hold" nodeType="withEffect">
                                  <p:stCondLst>
                                    <p:cond delay="0"/>
                                  </p:stCondLst>
                                  <p:childTnLst>
                                    <p:animEffect transition="out" filter="fade">
                                      <p:cBhvr>
                                        <p:cTn id="140" dur="500"/>
                                        <p:tgtEl>
                                          <p:spTgt spid="8"/>
                                        </p:tgtEl>
                                      </p:cBhvr>
                                    </p:animEffect>
                                    <p:set>
                                      <p:cBhvr>
                                        <p:cTn id="141" dur="1" fill="hold">
                                          <p:stCondLst>
                                            <p:cond delay="499"/>
                                          </p:stCondLst>
                                        </p:cTn>
                                        <p:tgtEl>
                                          <p:spTgt spid="8"/>
                                        </p:tgtEl>
                                        <p:attrNameLst>
                                          <p:attrName>style.visibility</p:attrName>
                                        </p:attrNameLst>
                                      </p:cBhvr>
                                      <p:to>
                                        <p:strVal val="hidden"/>
                                      </p:to>
                                    </p:set>
                                  </p:childTnLst>
                                </p:cTn>
                              </p:par>
                              <p:par>
                                <p:cTn id="142" presetID="10" presetClass="entr" presetSubtype="0" fill="hold" nodeType="withEffect">
                                  <p:stCondLst>
                                    <p:cond delay="0"/>
                                  </p:stCondLst>
                                  <p:childTnLst>
                                    <p:set>
                                      <p:cBhvr>
                                        <p:cTn id="143" dur="1" fill="hold">
                                          <p:stCondLst>
                                            <p:cond delay="0"/>
                                          </p:stCondLst>
                                        </p:cTn>
                                        <p:tgtEl>
                                          <p:spTgt spid="23"/>
                                        </p:tgtEl>
                                        <p:attrNameLst>
                                          <p:attrName>style.visibility</p:attrName>
                                        </p:attrNameLst>
                                      </p:cBhvr>
                                      <p:to>
                                        <p:strVal val="visible"/>
                                      </p:to>
                                    </p:set>
                                    <p:animEffect transition="in" filter="fade">
                                      <p:cBhvr>
                                        <p:cTn id="144" dur="500"/>
                                        <p:tgtEl>
                                          <p:spTgt spid="23"/>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7"/>
                                        </p:tgtEl>
                                        <p:attrNameLst>
                                          <p:attrName>style.visibility</p:attrName>
                                        </p:attrNameLst>
                                      </p:cBhvr>
                                      <p:to>
                                        <p:strVal val="visible"/>
                                      </p:to>
                                    </p:set>
                                    <p:animEffect transition="in" filter="fade">
                                      <p:cBhvr>
                                        <p:cTn id="149" dur="500"/>
                                        <p:tgtEl>
                                          <p:spTgt spid="27"/>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24"/>
                                        </p:tgtEl>
                                        <p:attrNameLst>
                                          <p:attrName>style.visibility</p:attrName>
                                        </p:attrNameLst>
                                      </p:cBhvr>
                                      <p:to>
                                        <p:strVal val="visible"/>
                                      </p:to>
                                    </p:set>
                                    <p:animEffect transition="in" filter="fade">
                                      <p:cBhvr>
                                        <p:cTn id="152" dur="500"/>
                                        <p:tgtEl>
                                          <p:spTgt spid="24"/>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28"/>
                                        </p:tgtEl>
                                        <p:attrNameLst>
                                          <p:attrName>style.visibility</p:attrName>
                                        </p:attrNameLst>
                                      </p:cBhvr>
                                      <p:to>
                                        <p:strVal val="visible"/>
                                      </p:to>
                                    </p:set>
                                    <p:animEffect transition="in" filter="fade">
                                      <p:cBhvr>
                                        <p:cTn id="157" dur="500"/>
                                        <p:tgtEl>
                                          <p:spTgt spid="28"/>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29"/>
                                        </p:tgtEl>
                                        <p:attrNameLst>
                                          <p:attrName>style.visibility</p:attrName>
                                        </p:attrNameLst>
                                      </p:cBhvr>
                                      <p:to>
                                        <p:strVal val="visible"/>
                                      </p:to>
                                    </p:set>
                                    <p:animEffect transition="in" filter="fade">
                                      <p:cBhvr>
                                        <p:cTn id="162" dur="500"/>
                                        <p:tgtEl>
                                          <p:spTgt spid="29"/>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0"/>
                                        </p:tgtEl>
                                        <p:attrNameLst>
                                          <p:attrName>style.visibility</p:attrName>
                                        </p:attrNameLst>
                                      </p:cBhvr>
                                      <p:to>
                                        <p:strVal val="visible"/>
                                      </p:to>
                                    </p:set>
                                    <p:animEffect transition="in" filter="fade">
                                      <p:cBhvr>
                                        <p:cTn id="1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6" grpId="1"/>
      <p:bldP spid="27" grpId="0"/>
      <p:bldP spid="28" grpId="0"/>
      <p:bldP spid="29" grpId="0"/>
      <p:bldP spid="30" grpId="0"/>
      <p:bldP spid="31" grpId="0" animBg="1"/>
      <p:bldP spid="3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1C7B-B148-4A52-8B2B-C89FDEBC1F41}"/>
              </a:ext>
            </a:extLst>
          </p:cNvPr>
          <p:cNvSpPr>
            <a:spLocks noGrp="1"/>
          </p:cNvSpPr>
          <p:nvPr>
            <p:ph type="title"/>
          </p:nvPr>
        </p:nvSpPr>
        <p:spPr/>
        <p:txBody>
          <a:bodyPr/>
          <a:lstStyle/>
          <a:p>
            <a:r>
              <a:rPr lang="en-GB" dirty="0"/>
              <a:t>Schemes we use</a:t>
            </a:r>
          </a:p>
        </p:txBody>
      </p:sp>
      <p:sp>
        <p:nvSpPr>
          <p:cNvPr id="4" name="Content Placeholder 3">
            <a:extLst>
              <a:ext uri="{FF2B5EF4-FFF2-40B4-BE49-F238E27FC236}">
                <a16:creationId xmlns:a16="http://schemas.microsoft.com/office/drawing/2014/main" id="{77E93D58-2E27-4AD2-B194-4AAEBAFCDFFB}"/>
              </a:ext>
            </a:extLst>
          </p:cNvPr>
          <p:cNvSpPr>
            <a:spLocks noGrp="1"/>
          </p:cNvSpPr>
          <p:nvPr>
            <p:ph sz="half" idx="2"/>
          </p:nvPr>
        </p:nvSpPr>
        <p:spPr/>
        <p:txBody>
          <a:bodyPr/>
          <a:lstStyle/>
          <a:p>
            <a:r>
              <a:rPr lang="en-GB" dirty="0"/>
              <a:t>Mastering Number (EYFS and KS1)</a:t>
            </a:r>
          </a:p>
          <a:p>
            <a:endParaRPr lang="en-GB" dirty="0"/>
          </a:p>
          <a:p>
            <a:endParaRPr lang="en-GB" dirty="0"/>
          </a:p>
          <a:p>
            <a:endParaRPr lang="en-GB" dirty="0"/>
          </a:p>
          <a:p>
            <a:endParaRPr lang="en-GB" dirty="0"/>
          </a:p>
          <a:p>
            <a:endParaRPr lang="en-GB" dirty="0"/>
          </a:p>
          <a:p>
            <a:pPr marL="0" indent="0">
              <a:buNone/>
            </a:pPr>
            <a:endParaRPr lang="en-GB" dirty="0"/>
          </a:p>
        </p:txBody>
      </p:sp>
      <p:sp>
        <p:nvSpPr>
          <p:cNvPr id="6" name="Content Placeholder 5">
            <a:extLst>
              <a:ext uri="{FF2B5EF4-FFF2-40B4-BE49-F238E27FC236}">
                <a16:creationId xmlns:a16="http://schemas.microsoft.com/office/drawing/2014/main" id="{58505B8A-F286-40D6-9B7A-7D618F630378}"/>
              </a:ext>
            </a:extLst>
          </p:cNvPr>
          <p:cNvSpPr>
            <a:spLocks noGrp="1"/>
          </p:cNvSpPr>
          <p:nvPr>
            <p:ph sz="half" idx="1"/>
          </p:nvPr>
        </p:nvSpPr>
        <p:spPr/>
        <p:txBody>
          <a:bodyPr/>
          <a:lstStyle/>
          <a:p>
            <a:r>
              <a:rPr lang="en-GB" dirty="0"/>
              <a:t>White Rose Education (whole school)</a:t>
            </a:r>
          </a:p>
        </p:txBody>
      </p:sp>
      <p:pic>
        <p:nvPicPr>
          <p:cNvPr id="1028" name="Picture 4" descr="White Rose Education">
            <a:extLst>
              <a:ext uri="{FF2B5EF4-FFF2-40B4-BE49-F238E27FC236}">
                <a16:creationId xmlns:a16="http://schemas.microsoft.com/office/drawing/2014/main" id="{15851341-5910-41DD-B031-5BD225050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669" y="2958634"/>
            <a:ext cx="3790950" cy="12096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stering Number Programme :: North West Maths Hub 3">
            <a:extLst>
              <a:ext uri="{FF2B5EF4-FFF2-40B4-BE49-F238E27FC236}">
                <a16:creationId xmlns:a16="http://schemas.microsoft.com/office/drawing/2014/main" id="{DA3095CF-C565-4535-927A-1BE1A151B9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1156" y="2749083"/>
            <a:ext cx="2800350" cy="162877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250F1724-6576-49E9-8A4A-6B342EE77294}"/>
              </a:ext>
            </a:extLst>
          </p:cNvPr>
          <p:cNvSpPr txBox="1">
            <a:spLocks/>
          </p:cNvSpPr>
          <p:nvPr/>
        </p:nvSpPr>
        <p:spPr>
          <a:xfrm>
            <a:off x="2734903" y="4745502"/>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dirty="0"/>
              <a:t>We also make use of the </a:t>
            </a:r>
            <a:r>
              <a:rPr lang="en-GB" sz="1800" dirty="0" err="1"/>
              <a:t>nrich</a:t>
            </a:r>
            <a:r>
              <a:rPr lang="en-GB" sz="1800" dirty="0"/>
              <a:t> website for developing investigation skills. </a:t>
            </a:r>
          </a:p>
          <a:p>
            <a:endParaRPr lang="en-GB" dirty="0"/>
          </a:p>
        </p:txBody>
      </p:sp>
      <p:pic>
        <p:nvPicPr>
          <p:cNvPr id="1032" name="Picture 8" descr="NRICH Maths CPD Webinar: A Review">
            <a:extLst>
              <a:ext uri="{FF2B5EF4-FFF2-40B4-BE49-F238E27FC236}">
                <a16:creationId xmlns:a16="http://schemas.microsoft.com/office/drawing/2014/main" id="{6041FA4E-42D4-42A6-B493-6E2F0916BC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23315" r="-905" b="24415"/>
          <a:stretch/>
        </p:blipFill>
        <p:spPr bwMode="auto">
          <a:xfrm>
            <a:off x="5474009" y="5202892"/>
            <a:ext cx="2335220" cy="120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781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32838885-7AAC-DCA0-35D0-9C320BC26E7C}"/>
                  </a:ext>
                </a:extLst>
              </p:cNvPr>
              <p:cNvSpPr txBox="1"/>
              <p:nvPr/>
            </p:nvSpPr>
            <p:spPr>
              <a:xfrm>
                <a:off x="2255825" y="295225"/>
                <a:ext cx="7225632" cy="523220"/>
              </a:xfrm>
              <a:prstGeom prst="rect">
                <a:avLst/>
              </a:prstGeom>
              <a:noFill/>
            </p:spPr>
            <p:txBody>
              <a:bodyPr wrap="square" rtlCol="0">
                <a:spAutoFit/>
              </a:bodyPr>
              <a:lstStyle/>
              <a:p>
                <a:r>
                  <a:rPr lang="en-GB" sz="2800" dirty="0">
                    <a:latin typeface="Comic Sans MS" panose="030F0702030302020204" pitchFamily="66" charset="0"/>
                  </a:rPr>
                  <a:t>Tiny is calculating 27 </a:t>
                </a:r>
                <a14:m>
                  <m:oMath xmlns:m="http://schemas.openxmlformats.org/officeDocument/2006/math">
                    <m:r>
                      <a:rPr lang="en-GB" sz="2800" i="1">
                        <a:latin typeface="Cambria Math" panose="02040503050406030204" pitchFamily="18" charset="0"/>
                      </a:rPr>
                      <m:t>+</m:t>
                    </m:r>
                  </m:oMath>
                </a14:m>
                <a:r>
                  <a:rPr lang="en-GB" sz="2800" dirty="0">
                    <a:latin typeface="Comic Sans MS" panose="030F0702030302020204" pitchFamily="66" charset="0"/>
                  </a:rPr>
                  <a:t> 36</a:t>
                </a:r>
              </a:p>
            </p:txBody>
          </p:sp>
        </mc:Choice>
        <mc:Fallback xmlns="">
          <p:sp>
            <p:nvSpPr>
              <p:cNvPr id="2" name="TextBox 1">
                <a:extLst>
                  <a:ext uri="{FF2B5EF4-FFF2-40B4-BE49-F238E27FC236}">
                    <a16:creationId xmlns:a16="http://schemas.microsoft.com/office/drawing/2014/main" id="{32838885-7AAC-DCA0-35D0-9C320BC26E7C}"/>
                  </a:ext>
                </a:extLst>
              </p:cNvPr>
              <p:cNvSpPr txBox="1">
                <a:spLocks noRot="1" noChangeAspect="1" noMove="1" noResize="1" noEditPoints="1" noAdjustHandles="1" noChangeArrowheads="1" noChangeShapeType="1" noTextEdit="1"/>
              </p:cNvSpPr>
              <p:nvPr/>
            </p:nvSpPr>
            <p:spPr>
              <a:xfrm>
                <a:off x="2255825" y="295225"/>
                <a:ext cx="7225632" cy="523220"/>
              </a:xfrm>
              <a:prstGeom prst="rect">
                <a:avLst/>
              </a:prstGeom>
              <a:blipFill>
                <a:blip r:embed="rId2"/>
                <a:stretch>
                  <a:fillRect l="-1688" t="-11628" b="-31395"/>
                </a:stretch>
              </a:blipFill>
            </p:spPr>
            <p:txBody>
              <a:bodyPr/>
              <a:lstStyle/>
              <a:p>
                <a:r>
                  <a:rPr lang="en-GB">
                    <a:noFill/>
                  </a:rPr>
                  <a:t> </a:t>
                </a:r>
              </a:p>
            </p:txBody>
          </p:sp>
        </mc:Fallback>
      </mc:AlternateContent>
      <p:graphicFrame>
        <p:nvGraphicFramePr>
          <p:cNvPr id="3" name="Table 2">
            <a:extLst>
              <a:ext uri="{FF2B5EF4-FFF2-40B4-BE49-F238E27FC236}">
                <a16:creationId xmlns:a16="http://schemas.microsoft.com/office/drawing/2014/main" id="{677C0DAE-B6FA-D695-6CF7-CB4F49DDE904}"/>
              </a:ext>
            </a:extLst>
          </p:cNvPr>
          <p:cNvGraphicFramePr>
            <a:graphicFrameLocks noGrp="1"/>
          </p:cNvGraphicFramePr>
          <p:nvPr/>
        </p:nvGraphicFramePr>
        <p:xfrm>
          <a:off x="2245893" y="863226"/>
          <a:ext cx="5082140" cy="2624529"/>
        </p:xfrm>
        <a:graphic>
          <a:graphicData uri="http://schemas.openxmlformats.org/drawingml/2006/table">
            <a:tbl>
              <a:tblPr firstRow="1" bandRow="1">
                <a:tableStyleId>{5940675A-B579-460E-94D1-54222C63F5DA}</a:tableStyleId>
              </a:tblPr>
              <a:tblGrid>
                <a:gridCol w="2541070">
                  <a:extLst>
                    <a:ext uri="{9D8B030D-6E8A-4147-A177-3AD203B41FA5}">
                      <a16:colId xmlns:a16="http://schemas.microsoft.com/office/drawing/2014/main" val="2550450566"/>
                    </a:ext>
                  </a:extLst>
                </a:gridCol>
                <a:gridCol w="2541070">
                  <a:extLst>
                    <a:ext uri="{9D8B030D-6E8A-4147-A177-3AD203B41FA5}">
                      <a16:colId xmlns:a16="http://schemas.microsoft.com/office/drawing/2014/main" val="544942445"/>
                    </a:ext>
                  </a:extLst>
                </a:gridCol>
              </a:tblGrid>
              <a:tr h="536529">
                <a:tc>
                  <a:txBody>
                    <a:bodyPr/>
                    <a:lstStyle/>
                    <a:p>
                      <a:pPr algn="ctr"/>
                      <a:r>
                        <a:rPr lang="en-GB" sz="2800" dirty="0">
                          <a:latin typeface="Comic Sans MS" panose="030F0702030302020204" pitchFamily="66" charset="0"/>
                        </a:rPr>
                        <a:t>T</a:t>
                      </a:r>
                    </a:p>
                  </a:txBody>
                  <a:tcPr anchor="ctr">
                    <a:solidFill>
                      <a:schemeClr val="accent4">
                        <a:lumMod val="60000"/>
                        <a:lumOff val="40000"/>
                      </a:schemeClr>
                    </a:solidFill>
                  </a:tcPr>
                </a:tc>
                <a:tc>
                  <a:txBody>
                    <a:bodyPr/>
                    <a:lstStyle/>
                    <a:p>
                      <a:pPr algn="ctr"/>
                      <a:r>
                        <a:rPr lang="en-GB" sz="2800" dirty="0">
                          <a:latin typeface="Comic Sans MS" panose="030F0702030302020204" pitchFamily="66" charset="0"/>
                        </a:rPr>
                        <a:t>O</a:t>
                      </a:r>
                    </a:p>
                  </a:txBody>
                  <a:tcPr anchor="ctr">
                    <a:solidFill>
                      <a:srgbClr val="FF5050"/>
                    </a:solidFill>
                  </a:tcPr>
                </a:tc>
                <a:extLst>
                  <a:ext uri="{0D108BD9-81ED-4DB2-BD59-A6C34878D82A}">
                    <a16:rowId xmlns:a16="http://schemas.microsoft.com/office/drawing/2014/main" val="1967756721"/>
                  </a:ext>
                </a:extLst>
              </a:tr>
              <a:tr h="1044000">
                <a:tc>
                  <a:txBody>
                    <a:bodyPr/>
                    <a:lstStyle/>
                    <a:p>
                      <a:pPr algn="ctr"/>
                      <a:endParaRPr lang="en-GB" dirty="0">
                        <a:latin typeface="Berlin Sans FB" panose="020E0602020502020306" pitchFamily="34" charset="0"/>
                      </a:endParaRPr>
                    </a:p>
                  </a:txBody>
                  <a:tcPr anchor="ctr"/>
                </a:tc>
                <a:tc>
                  <a:txBody>
                    <a:bodyPr/>
                    <a:lstStyle/>
                    <a:p>
                      <a:pPr algn="ctr"/>
                      <a:endParaRPr lang="en-GB" dirty="0">
                        <a:latin typeface="Berlin Sans FB" panose="020E0602020502020306" pitchFamily="34" charset="0"/>
                      </a:endParaRPr>
                    </a:p>
                  </a:txBody>
                  <a:tcPr anchor="ctr"/>
                </a:tc>
                <a:extLst>
                  <a:ext uri="{0D108BD9-81ED-4DB2-BD59-A6C34878D82A}">
                    <a16:rowId xmlns:a16="http://schemas.microsoft.com/office/drawing/2014/main" val="54577473"/>
                  </a:ext>
                </a:extLst>
              </a:tr>
              <a:tr h="1044000">
                <a:tc>
                  <a:txBody>
                    <a:bodyPr/>
                    <a:lstStyle/>
                    <a:p>
                      <a:pPr algn="ctr"/>
                      <a:endParaRPr lang="en-GB" dirty="0">
                        <a:latin typeface="Berlin Sans FB" panose="020E0602020502020306" pitchFamily="34" charset="0"/>
                      </a:endParaRPr>
                    </a:p>
                  </a:txBody>
                  <a:tcPr anchor="ctr"/>
                </a:tc>
                <a:tc>
                  <a:txBody>
                    <a:bodyPr/>
                    <a:lstStyle/>
                    <a:p>
                      <a:pPr algn="ctr"/>
                      <a:endParaRPr lang="en-GB" dirty="0">
                        <a:latin typeface="Berlin Sans FB" panose="020E0602020502020306" pitchFamily="34" charset="0"/>
                      </a:endParaRPr>
                    </a:p>
                  </a:txBody>
                  <a:tcPr anchor="ctr"/>
                </a:tc>
                <a:extLst>
                  <a:ext uri="{0D108BD9-81ED-4DB2-BD59-A6C34878D82A}">
                    <a16:rowId xmlns:a16="http://schemas.microsoft.com/office/drawing/2014/main" val="2823504093"/>
                  </a:ext>
                </a:extLst>
              </a:tr>
            </a:tbl>
          </a:graphicData>
        </a:graphic>
      </p:graphicFrame>
      <p:pic>
        <p:nvPicPr>
          <p:cNvPr id="4" name="Picture 3">
            <a:extLst>
              <a:ext uri="{FF2B5EF4-FFF2-40B4-BE49-F238E27FC236}">
                <a16:creationId xmlns:a16="http://schemas.microsoft.com/office/drawing/2014/main" id="{1D467B4A-78A8-EAFC-955B-2F6AC21C6C09}"/>
              </a:ext>
            </a:extLst>
          </p:cNvPr>
          <p:cNvPicPr>
            <a:picLocks noChangeAspect="1"/>
          </p:cNvPicPr>
          <p:nvPr/>
        </p:nvPicPr>
        <p:blipFill rotWithShape="1">
          <a:blip r:embed="rId3"/>
          <a:srcRect l="35002" t="23074" r="31995" b="33000"/>
          <a:stretch/>
        </p:blipFill>
        <p:spPr>
          <a:xfrm rot="5400000">
            <a:off x="3152961" y="984858"/>
            <a:ext cx="796567" cy="2246319"/>
          </a:xfrm>
          <a:prstGeom prst="rect">
            <a:avLst/>
          </a:prstGeom>
        </p:spPr>
      </p:pic>
      <p:pic>
        <p:nvPicPr>
          <p:cNvPr id="5" name="Picture 4">
            <a:extLst>
              <a:ext uri="{FF2B5EF4-FFF2-40B4-BE49-F238E27FC236}">
                <a16:creationId xmlns:a16="http://schemas.microsoft.com/office/drawing/2014/main" id="{0BB553F6-40F0-1E62-B433-093EDF337B75}"/>
              </a:ext>
            </a:extLst>
          </p:cNvPr>
          <p:cNvPicPr>
            <a:picLocks noChangeAspect="1"/>
          </p:cNvPicPr>
          <p:nvPr/>
        </p:nvPicPr>
        <p:blipFill rotWithShape="1">
          <a:blip r:embed="rId3"/>
          <a:srcRect l="35002" t="23074" r="31995" b="33000"/>
          <a:stretch/>
        </p:blipFill>
        <p:spPr>
          <a:xfrm rot="5400000">
            <a:off x="3152961" y="683264"/>
            <a:ext cx="796567" cy="2246319"/>
          </a:xfrm>
          <a:prstGeom prst="rect">
            <a:avLst/>
          </a:prstGeom>
        </p:spPr>
      </p:pic>
      <p:pic>
        <p:nvPicPr>
          <p:cNvPr id="6" name="Picture 5">
            <a:extLst>
              <a:ext uri="{FF2B5EF4-FFF2-40B4-BE49-F238E27FC236}">
                <a16:creationId xmlns:a16="http://schemas.microsoft.com/office/drawing/2014/main" id="{28EEF705-041B-97A9-8836-0B906F779F0A}"/>
              </a:ext>
            </a:extLst>
          </p:cNvPr>
          <p:cNvPicPr>
            <a:picLocks noChangeAspect="1"/>
          </p:cNvPicPr>
          <p:nvPr/>
        </p:nvPicPr>
        <p:blipFill rotWithShape="1">
          <a:blip r:embed="rId4"/>
          <a:srcRect l="39934" t="34426" r="42244" b="42987"/>
          <a:stretch/>
        </p:blipFill>
        <p:spPr>
          <a:xfrm>
            <a:off x="5174694" y="2545997"/>
            <a:ext cx="454427" cy="521750"/>
          </a:xfrm>
          <a:prstGeom prst="rect">
            <a:avLst/>
          </a:prstGeom>
        </p:spPr>
      </p:pic>
      <p:pic>
        <p:nvPicPr>
          <p:cNvPr id="7" name="Picture 6">
            <a:extLst>
              <a:ext uri="{FF2B5EF4-FFF2-40B4-BE49-F238E27FC236}">
                <a16:creationId xmlns:a16="http://schemas.microsoft.com/office/drawing/2014/main" id="{EF8DCA60-CB32-A7CD-DCDA-CFA5DFC11E35}"/>
              </a:ext>
            </a:extLst>
          </p:cNvPr>
          <p:cNvPicPr>
            <a:picLocks noChangeAspect="1"/>
          </p:cNvPicPr>
          <p:nvPr/>
        </p:nvPicPr>
        <p:blipFill rotWithShape="1">
          <a:blip r:embed="rId3"/>
          <a:srcRect l="35002" t="23074" r="31995" b="33000"/>
          <a:stretch/>
        </p:blipFill>
        <p:spPr>
          <a:xfrm rot="5400000">
            <a:off x="3152961" y="1894284"/>
            <a:ext cx="796567" cy="2246319"/>
          </a:xfrm>
          <a:prstGeom prst="rect">
            <a:avLst/>
          </a:prstGeom>
        </p:spPr>
      </p:pic>
      <p:pic>
        <p:nvPicPr>
          <p:cNvPr id="8" name="Picture 7">
            <a:extLst>
              <a:ext uri="{FF2B5EF4-FFF2-40B4-BE49-F238E27FC236}">
                <a16:creationId xmlns:a16="http://schemas.microsoft.com/office/drawing/2014/main" id="{A0380A5F-43E5-3180-B30A-9F3A72FDB757}"/>
              </a:ext>
            </a:extLst>
          </p:cNvPr>
          <p:cNvPicPr>
            <a:picLocks noChangeAspect="1"/>
          </p:cNvPicPr>
          <p:nvPr/>
        </p:nvPicPr>
        <p:blipFill rotWithShape="1">
          <a:blip r:embed="rId4"/>
          <a:srcRect l="39934" t="34426" r="42244" b="42987"/>
          <a:stretch/>
        </p:blipFill>
        <p:spPr>
          <a:xfrm>
            <a:off x="5515201" y="2545997"/>
            <a:ext cx="454427" cy="521750"/>
          </a:xfrm>
          <a:prstGeom prst="rect">
            <a:avLst/>
          </a:prstGeom>
        </p:spPr>
      </p:pic>
      <p:pic>
        <p:nvPicPr>
          <p:cNvPr id="9" name="Picture 8">
            <a:extLst>
              <a:ext uri="{FF2B5EF4-FFF2-40B4-BE49-F238E27FC236}">
                <a16:creationId xmlns:a16="http://schemas.microsoft.com/office/drawing/2014/main" id="{1C181414-7630-7BDE-9146-E98A1701924C}"/>
              </a:ext>
            </a:extLst>
          </p:cNvPr>
          <p:cNvPicPr>
            <a:picLocks noChangeAspect="1"/>
          </p:cNvPicPr>
          <p:nvPr/>
        </p:nvPicPr>
        <p:blipFill rotWithShape="1">
          <a:blip r:embed="rId4"/>
          <a:srcRect l="39934" t="34426" r="42244" b="42987"/>
          <a:stretch/>
        </p:blipFill>
        <p:spPr>
          <a:xfrm>
            <a:off x="5855708" y="2545997"/>
            <a:ext cx="454427" cy="521750"/>
          </a:xfrm>
          <a:prstGeom prst="rect">
            <a:avLst/>
          </a:prstGeom>
        </p:spPr>
      </p:pic>
      <p:pic>
        <p:nvPicPr>
          <p:cNvPr id="10" name="Picture 9">
            <a:extLst>
              <a:ext uri="{FF2B5EF4-FFF2-40B4-BE49-F238E27FC236}">
                <a16:creationId xmlns:a16="http://schemas.microsoft.com/office/drawing/2014/main" id="{37804304-BC63-13E0-B3C5-C5FD489E9A96}"/>
              </a:ext>
            </a:extLst>
          </p:cNvPr>
          <p:cNvPicPr>
            <a:picLocks noChangeAspect="1"/>
          </p:cNvPicPr>
          <p:nvPr/>
        </p:nvPicPr>
        <p:blipFill rotWithShape="1">
          <a:blip r:embed="rId4"/>
          <a:srcRect l="39934" t="34426" r="42244" b="42987"/>
          <a:stretch/>
        </p:blipFill>
        <p:spPr>
          <a:xfrm>
            <a:off x="6196215" y="2545997"/>
            <a:ext cx="454427" cy="521750"/>
          </a:xfrm>
          <a:prstGeom prst="rect">
            <a:avLst/>
          </a:prstGeom>
        </p:spPr>
      </p:pic>
      <p:pic>
        <p:nvPicPr>
          <p:cNvPr id="11" name="Picture 10">
            <a:extLst>
              <a:ext uri="{FF2B5EF4-FFF2-40B4-BE49-F238E27FC236}">
                <a16:creationId xmlns:a16="http://schemas.microsoft.com/office/drawing/2014/main" id="{8319535A-22B9-6886-8EAA-E82474B62F88}"/>
              </a:ext>
            </a:extLst>
          </p:cNvPr>
          <p:cNvPicPr>
            <a:picLocks noChangeAspect="1"/>
          </p:cNvPicPr>
          <p:nvPr/>
        </p:nvPicPr>
        <p:blipFill rotWithShape="1">
          <a:blip r:embed="rId4"/>
          <a:srcRect l="39934" t="34426" r="42244" b="42987"/>
          <a:stretch/>
        </p:blipFill>
        <p:spPr>
          <a:xfrm>
            <a:off x="6536722" y="2545997"/>
            <a:ext cx="454427" cy="521750"/>
          </a:xfrm>
          <a:prstGeom prst="rect">
            <a:avLst/>
          </a:prstGeom>
        </p:spPr>
      </p:pic>
      <p:pic>
        <p:nvPicPr>
          <p:cNvPr id="12" name="Picture 11">
            <a:extLst>
              <a:ext uri="{FF2B5EF4-FFF2-40B4-BE49-F238E27FC236}">
                <a16:creationId xmlns:a16="http://schemas.microsoft.com/office/drawing/2014/main" id="{33880C99-6A61-29B8-2E66-11DEC05D3117}"/>
              </a:ext>
            </a:extLst>
          </p:cNvPr>
          <p:cNvPicPr>
            <a:picLocks noChangeAspect="1"/>
          </p:cNvPicPr>
          <p:nvPr/>
        </p:nvPicPr>
        <p:blipFill rotWithShape="1">
          <a:blip r:embed="rId3"/>
          <a:srcRect l="35002" t="23074" r="31995" b="33000"/>
          <a:stretch/>
        </p:blipFill>
        <p:spPr>
          <a:xfrm rot="5400000">
            <a:off x="3152961" y="1592690"/>
            <a:ext cx="796567" cy="2246319"/>
          </a:xfrm>
          <a:prstGeom prst="rect">
            <a:avLst/>
          </a:prstGeom>
        </p:spPr>
      </p:pic>
      <p:pic>
        <p:nvPicPr>
          <p:cNvPr id="13" name="Picture 12">
            <a:extLst>
              <a:ext uri="{FF2B5EF4-FFF2-40B4-BE49-F238E27FC236}">
                <a16:creationId xmlns:a16="http://schemas.microsoft.com/office/drawing/2014/main" id="{B7691370-C250-88F8-87FB-9D89975C60AF}"/>
              </a:ext>
            </a:extLst>
          </p:cNvPr>
          <p:cNvPicPr>
            <a:picLocks noChangeAspect="1"/>
          </p:cNvPicPr>
          <p:nvPr/>
        </p:nvPicPr>
        <p:blipFill rotWithShape="1">
          <a:blip r:embed="rId3"/>
          <a:srcRect l="35002" t="23074" r="31995" b="33000"/>
          <a:stretch/>
        </p:blipFill>
        <p:spPr>
          <a:xfrm rot="5400000">
            <a:off x="3152961" y="2178422"/>
            <a:ext cx="796567" cy="2246319"/>
          </a:xfrm>
          <a:prstGeom prst="rect">
            <a:avLst/>
          </a:prstGeom>
        </p:spPr>
      </p:pic>
      <p:pic>
        <p:nvPicPr>
          <p:cNvPr id="14" name="Picture 13">
            <a:extLst>
              <a:ext uri="{FF2B5EF4-FFF2-40B4-BE49-F238E27FC236}">
                <a16:creationId xmlns:a16="http://schemas.microsoft.com/office/drawing/2014/main" id="{2BBDA0F0-9B32-0D96-DE09-C1598D475A88}"/>
              </a:ext>
            </a:extLst>
          </p:cNvPr>
          <p:cNvPicPr>
            <a:picLocks noChangeAspect="1"/>
          </p:cNvPicPr>
          <p:nvPr/>
        </p:nvPicPr>
        <p:blipFill rotWithShape="1">
          <a:blip r:embed="rId4"/>
          <a:srcRect l="39934" t="34426" r="42244" b="42987"/>
          <a:stretch/>
        </p:blipFill>
        <p:spPr>
          <a:xfrm>
            <a:off x="5174694" y="2877663"/>
            <a:ext cx="454427" cy="521750"/>
          </a:xfrm>
          <a:prstGeom prst="rect">
            <a:avLst/>
          </a:prstGeom>
        </p:spPr>
      </p:pic>
      <p:pic>
        <p:nvPicPr>
          <p:cNvPr id="15" name="Picture 14">
            <a:extLst>
              <a:ext uri="{FF2B5EF4-FFF2-40B4-BE49-F238E27FC236}">
                <a16:creationId xmlns:a16="http://schemas.microsoft.com/office/drawing/2014/main" id="{F6739618-F276-C56C-5F98-EA051AE98145}"/>
              </a:ext>
            </a:extLst>
          </p:cNvPr>
          <p:cNvPicPr>
            <a:picLocks noChangeAspect="1"/>
          </p:cNvPicPr>
          <p:nvPr/>
        </p:nvPicPr>
        <p:blipFill>
          <a:blip r:embed="rId5"/>
          <a:stretch>
            <a:fillRect/>
          </a:stretch>
        </p:blipFill>
        <p:spPr>
          <a:xfrm>
            <a:off x="8875674" y="5340809"/>
            <a:ext cx="747045" cy="747045"/>
          </a:xfrm>
          <a:prstGeom prst="rect">
            <a:avLst/>
          </a:prstGeom>
        </p:spPr>
      </p:pic>
      <p:sp>
        <p:nvSpPr>
          <p:cNvPr id="16" name="TextBox 15">
            <a:extLst>
              <a:ext uri="{FF2B5EF4-FFF2-40B4-BE49-F238E27FC236}">
                <a16:creationId xmlns:a16="http://schemas.microsoft.com/office/drawing/2014/main" id="{8C6CD808-B86A-142B-4974-346B8E4A8051}"/>
              </a:ext>
            </a:extLst>
          </p:cNvPr>
          <p:cNvSpPr txBox="1"/>
          <p:nvPr/>
        </p:nvSpPr>
        <p:spPr>
          <a:xfrm>
            <a:off x="6940423" y="5425748"/>
            <a:ext cx="2335461" cy="461665"/>
          </a:xfrm>
          <a:prstGeom prst="rect">
            <a:avLst/>
          </a:prstGeom>
          <a:noFill/>
        </p:spPr>
        <p:txBody>
          <a:bodyPr wrap="square" rtlCol="0">
            <a:spAutoFit/>
          </a:bodyPr>
          <a:lstStyle/>
          <a:p>
            <a:r>
              <a:rPr lang="en-GB" sz="2400" dirty="0">
                <a:latin typeface="Comic Sans MS" panose="030F0702030302020204" pitchFamily="66" charset="0"/>
              </a:rPr>
              <a:t>Have a think</a:t>
            </a:r>
          </a:p>
        </p:txBody>
      </p:sp>
      <p:pic>
        <p:nvPicPr>
          <p:cNvPr id="17" name="Picture 16">
            <a:extLst>
              <a:ext uri="{FF2B5EF4-FFF2-40B4-BE49-F238E27FC236}">
                <a16:creationId xmlns:a16="http://schemas.microsoft.com/office/drawing/2014/main" id="{FAF2B4F0-D324-3815-0B41-F5E05AFCFE5F}"/>
              </a:ext>
            </a:extLst>
          </p:cNvPr>
          <p:cNvPicPr>
            <a:picLocks noChangeAspect="1"/>
          </p:cNvPicPr>
          <p:nvPr/>
        </p:nvPicPr>
        <p:blipFill rotWithShape="1">
          <a:blip r:embed="rId4"/>
          <a:srcRect l="39934" t="34426" r="42244" b="42987"/>
          <a:stretch/>
        </p:blipFill>
        <p:spPr>
          <a:xfrm>
            <a:off x="5178770" y="1527145"/>
            <a:ext cx="454427" cy="521750"/>
          </a:xfrm>
          <a:prstGeom prst="rect">
            <a:avLst/>
          </a:prstGeom>
        </p:spPr>
      </p:pic>
      <p:pic>
        <p:nvPicPr>
          <p:cNvPr id="18" name="Picture 17">
            <a:extLst>
              <a:ext uri="{FF2B5EF4-FFF2-40B4-BE49-F238E27FC236}">
                <a16:creationId xmlns:a16="http://schemas.microsoft.com/office/drawing/2014/main" id="{1909D3F3-4196-7309-6362-A0FFDB2A4381}"/>
              </a:ext>
            </a:extLst>
          </p:cNvPr>
          <p:cNvPicPr>
            <a:picLocks noChangeAspect="1"/>
          </p:cNvPicPr>
          <p:nvPr/>
        </p:nvPicPr>
        <p:blipFill rotWithShape="1">
          <a:blip r:embed="rId4"/>
          <a:srcRect l="39934" t="34426" r="42244" b="42987"/>
          <a:stretch/>
        </p:blipFill>
        <p:spPr>
          <a:xfrm>
            <a:off x="5519277" y="1527145"/>
            <a:ext cx="454427" cy="521750"/>
          </a:xfrm>
          <a:prstGeom prst="rect">
            <a:avLst/>
          </a:prstGeom>
        </p:spPr>
      </p:pic>
      <p:pic>
        <p:nvPicPr>
          <p:cNvPr id="19" name="Picture 18">
            <a:extLst>
              <a:ext uri="{FF2B5EF4-FFF2-40B4-BE49-F238E27FC236}">
                <a16:creationId xmlns:a16="http://schemas.microsoft.com/office/drawing/2014/main" id="{62B27373-1F25-BF76-8221-7E28D5BF49BD}"/>
              </a:ext>
            </a:extLst>
          </p:cNvPr>
          <p:cNvPicPr>
            <a:picLocks noChangeAspect="1"/>
          </p:cNvPicPr>
          <p:nvPr/>
        </p:nvPicPr>
        <p:blipFill rotWithShape="1">
          <a:blip r:embed="rId4"/>
          <a:srcRect l="39934" t="34426" r="42244" b="42987"/>
          <a:stretch/>
        </p:blipFill>
        <p:spPr>
          <a:xfrm>
            <a:off x="5859784" y="1527145"/>
            <a:ext cx="454427" cy="521750"/>
          </a:xfrm>
          <a:prstGeom prst="rect">
            <a:avLst/>
          </a:prstGeom>
        </p:spPr>
      </p:pic>
      <p:pic>
        <p:nvPicPr>
          <p:cNvPr id="20" name="Picture 19">
            <a:extLst>
              <a:ext uri="{FF2B5EF4-FFF2-40B4-BE49-F238E27FC236}">
                <a16:creationId xmlns:a16="http://schemas.microsoft.com/office/drawing/2014/main" id="{0FE12BD6-98FE-16F3-2D04-B3F5C685F4FC}"/>
              </a:ext>
            </a:extLst>
          </p:cNvPr>
          <p:cNvPicPr>
            <a:picLocks noChangeAspect="1"/>
          </p:cNvPicPr>
          <p:nvPr/>
        </p:nvPicPr>
        <p:blipFill rotWithShape="1">
          <a:blip r:embed="rId4"/>
          <a:srcRect l="39934" t="34426" r="42244" b="42987"/>
          <a:stretch/>
        </p:blipFill>
        <p:spPr>
          <a:xfrm>
            <a:off x="6200291" y="1527145"/>
            <a:ext cx="454427" cy="521750"/>
          </a:xfrm>
          <a:prstGeom prst="rect">
            <a:avLst/>
          </a:prstGeom>
        </p:spPr>
      </p:pic>
      <p:pic>
        <p:nvPicPr>
          <p:cNvPr id="21" name="Picture 20">
            <a:extLst>
              <a:ext uri="{FF2B5EF4-FFF2-40B4-BE49-F238E27FC236}">
                <a16:creationId xmlns:a16="http://schemas.microsoft.com/office/drawing/2014/main" id="{E0EDBF99-0CB0-50E0-1D5F-A86479AC5805}"/>
              </a:ext>
            </a:extLst>
          </p:cNvPr>
          <p:cNvPicPr>
            <a:picLocks noChangeAspect="1"/>
          </p:cNvPicPr>
          <p:nvPr/>
        </p:nvPicPr>
        <p:blipFill rotWithShape="1">
          <a:blip r:embed="rId4"/>
          <a:srcRect l="39934" t="34426" r="42244" b="42987"/>
          <a:stretch/>
        </p:blipFill>
        <p:spPr>
          <a:xfrm>
            <a:off x="6540798" y="1527145"/>
            <a:ext cx="454427" cy="521750"/>
          </a:xfrm>
          <a:prstGeom prst="rect">
            <a:avLst/>
          </a:prstGeom>
        </p:spPr>
      </p:pic>
      <p:pic>
        <p:nvPicPr>
          <p:cNvPr id="22" name="Picture 21">
            <a:extLst>
              <a:ext uri="{FF2B5EF4-FFF2-40B4-BE49-F238E27FC236}">
                <a16:creationId xmlns:a16="http://schemas.microsoft.com/office/drawing/2014/main" id="{4D9A6167-5C04-6E34-276B-DF8F850502F1}"/>
              </a:ext>
            </a:extLst>
          </p:cNvPr>
          <p:cNvPicPr>
            <a:picLocks noChangeAspect="1"/>
          </p:cNvPicPr>
          <p:nvPr/>
        </p:nvPicPr>
        <p:blipFill rotWithShape="1">
          <a:blip r:embed="rId4"/>
          <a:srcRect l="39934" t="34426" r="42244" b="42987"/>
          <a:stretch/>
        </p:blipFill>
        <p:spPr>
          <a:xfrm>
            <a:off x="5178770" y="1858811"/>
            <a:ext cx="454427" cy="521750"/>
          </a:xfrm>
          <a:prstGeom prst="rect">
            <a:avLst/>
          </a:prstGeom>
        </p:spPr>
      </p:pic>
      <p:pic>
        <p:nvPicPr>
          <p:cNvPr id="23" name="Picture 22">
            <a:extLst>
              <a:ext uri="{FF2B5EF4-FFF2-40B4-BE49-F238E27FC236}">
                <a16:creationId xmlns:a16="http://schemas.microsoft.com/office/drawing/2014/main" id="{979F7729-4770-20DF-ACDB-98FD4FA21A63}"/>
              </a:ext>
            </a:extLst>
          </p:cNvPr>
          <p:cNvPicPr>
            <a:picLocks noChangeAspect="1"/>
          </p:cNvPicPr>
          <p:nvPr/>
        </p:nvPicPr>
        <p:blipFill rotWithShape="1">
          <a:blip r:embed="rId4"/>
          <a:srcRect l="39934" t="34426" r="42244" b="42987"/>
          <a:stretch/>
        </p:blipFill>
        <p:spPr>
          <a:xfrm>
            <a:off x="5519277" y="1858811"/>
            <a:ext cx="454427" cy="521750"/>
          </a:xfrm>
          <a:prstGeom prst="rect">
            <a:avLst/>
          </a:prstGeom>
        </p:spPr>
      </p:pic>
      <p:pic>
        <p:nvPicPr>
          <p:cNvPr id="24" name="Picture 23">
            <a:extLst>
              <a:ext uri="{FF2B5EF4-FFF2-40B4-BE49-F238E27FC236}">
                <a16:creationId xmlns:a16="http://schemas.microsoft.com/office/drawing/2014/main" id="{F7AF4329-C517-27A4-DF7A-0514BAF453A8}"/>
              </a:ext>
            </a:extLst>
          </p:cNvPr>
          <p:cNvPicPr>
            <a:picLocks noChangeAspect="1"/>
          </p:cNvPicPr>
          <p:nvPr/>
        </p:nvPicPr>
        <p:blipFill>
          <a:blip r:embed="rId6"/>
          <a:stretch>
            <a:fillRect/>
          </a:stretch>
        </p:blipFill>
        <p:spPr>
          <a:xfrm>
            <a:off x="8041771" y="4010438"/>
            <a:ext cx="1439687" cy="1104587"/>
          </a:xfrm>
          <a:prstGeom prst="rect">
            <a:avLst/>
          </a:prstGeom>
        </p:spPr>
      </p:pic>
      <mc:AlternateContent xmlns:mc="http://schemas.openxmlformats.org/markup-compatibility/2006" xmlns:a14="http://schemas.microsoft.com/office/drawing/2010/main">
        <mc:Choice Requires="a14">
          <p:sp>
            <p:nvSpPr>
              <p:cNvPr id="25" name="Speech Bubble: Rectangle with Corners Rounded 24">
                <a:extLst>
                  <a:ext uri="{FF2B5EF4-FFF2-40B4-BE49-F238E27FC236}">
                    <a16:creationId xmlns:a16="http://schemas.microsoft.com/office/drawing/2014/main" id="{5FAC6730-E0EA-3BAF-5615-3F79D845B4EC}"/>
                  </a:ext>
                </a:extLst>
              </p:cNvPr>
              <p:cNvSpPr/>
              <p:nvPr/>
            </p:nvSpPr>
            <p:spPr>
              <a:xfrm>
                <a:off x="2351773" y="3973215"/>
                <a:ext cx="5226518" cy="1051173"/>
              </a:xfrm>
              <a:prstGeom prst="wedgeRoundRectCallout">
                <a:avLst>
                  <a:gd name="adj1" fmla="val 57436"/>
                  <a:gd name="adj2" fmla="val 2981"/>
                  <a:gd name="adj3" fmla="val 16667"/>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Comic Sans MS" panose="030F0702030302020204" pitchFamily="66" charset="0"/>
                  </a:rPr>
                  <a:t>There are 5 tens and 13 ones. 27 </a:t>
                </a:r>
                <a14:m>
                  <m:oMath xmlns:m="http://schemas.openxmlformats.org/officeDocument/2006/math">
                    <m:r>
                      <a:rPr lang="en-GB" sz="2800" i="1">
                        <a:solidFill>
                          <a:schemeClr val="tx1"/>
                        </a:solidFill>
                        <a:latin typeface="Cambria Math" panose="02040503050406030204" pitchFamily="18" charset="0"/>
                      </a:rPr>
                      <m:t>+</m:t>
                    </m:r>
                  </m:oMath>
                </a14:m>
                <a:r>
                  <a:rPr lang="en-GB" sz="2800" dirty="0">
                    <a:solidFill>
                      <a:schemeClr val="tx1"/>
                    </a:solidFill>
                    <a:latin typeface="Comic Sans MS" panose="030F0702030302020204" pitchFamily="66" charset="0"/>
                  </a:rPr>
                  <a:t> 36 </a:t>
                </a:r>
                <a14:m>
                  <m:oMath xmlns:m="http://schemas.openxmlformats.org/officeDocument/2006/math">
                    <m:r>
                      <a:rPr lang="en-GB" sz="2800" i="1">
                        <a:solidFill>
                          <a:schemeClr val="tx1"/>
                        </a:solidFill>
                        <a:latin typeface="Cambria Math" panose="02040503050406030204" pitchFamily="18" charset="0"/>
                      </a:rPr>
                      <m:t>= </m:t>
                    </m:r>
                  </m:oMath>
                </a14:m>
                <a:r>
                  <a:rPr lang="en-GB" sz="2800" dirty="0">
                    <a:solidFill>
                      <a:schemeClr val="tx1"/>
                    </a:solidFill>
                    <a:latin typeface="Comic Sans MS" panose="030F0702030302020204" pitchFamily="66" charset="0"/>
                  </a:rPr>
                  <a:t>513</a:t>
                </a:r>
              </a:p>
            </p:txBody>
          </p:sp>
        </mc:Choice>
        <mc:Fallback xmlns="">
          <p:sp>
            <p:nvSpPr>
              <p:cNvPr id="25" name="Speech Bubble: Rectangle with Corners Rounded 24">
                <a:extLst>
                  <a:ext uri="{FF2B5EF4-FFF2-40B4-BE49-F238E27FC236}">
                    <a16:creationId xmlns:a16="http://schemas.microsoft.com/office/drawing/2014/main" id="{5FAC6730-E0EA-3BAF-5615-3F79D845B4EC}"/>
                  </a:ext>
                </a:extLst>
              </p:cNvPr>
              <p:cNvSpPr>
                <a:spLocks noRot="1" noChangeAspect="1" noMove="1" noResize="1" noEditPoints="1" noAdjustHandles="1" noChangeArrowheads="1" noChangeShapeType="1" noTextEdit="1"/>
              </p:cNvSpPr>
              <p:nvPr/>
            </p:nvSpPr>
            <p:spPr>
              <a:xfrm>
                <a:off x="2351773" y="3973215"/>
                <a:ext cx="5226518" cy="1051173"/>
              </a:xfrm>
              <a:prstGeom prst="wedgeRoundRectCallout">
                <a:avLst>
                  <a:gd name="adj1" fmla="val 57436"/>
                  <a:gd name="adj2" fmla="val 2981"/>
                  <a:gd name="adj3" fmla="val 16667"/>
                </a:avLst>
              </a:prstGeom>
              <a:blipFill>
                <a:blip r:embed="rId7"/>
                <a:stretch>
                  <a:fillRect l="-864" b="-9040"/>
                </a:stretch>
              </a:blipFill>
              <a:ln w="28575">
                <a:solidFill>
                  <a:schemeClr val="accent6"/>
                </a:solidFill>
              </a:ln>
            </p:spPr>
            <p:txBody>
              <a:bodyPr/>
              <a:lstStyle/>
              <a:p>
                <a:r>
                  <a:rPr lang="en-GB">
                    <a:noFill/>
                  </a:rPr>
                  <a:t> </a:t>
                </a:r>
              </a:p>
            </p:txBody>
          </p:sp>
        </mc:Fallback>
      </mc:AlternateContent>
      <p:sp>
        <p:nvSpPr>
          <p:cNvPr id="26" name="TextBox 25">
            <a:extLst>
              <a:ext uri="{FF2B5EF4-FFF2-40B4-BE49-F238E27FC236}">
                <a16:creationId xmlns:a16="http://schemas.microsoft.com/office/drawing/2014/main" id="{E5A95970-40EE-5094-6593-CEA0ED32ACF3}"/>
              </a:ext>
            </a:extLst>
          </p:cNvPr>
          <p:cNvSpPr txBox="1"/>
          <p:nvPr/>
        </p:nvSpPr>
        <p:spPr>
          <a:xfrm>
            <a:off x="2191512" y="5030642"/>
            <a:ext cx="7225632" cy="523220"/>
          </a:xfrm>
          <a:prstGeom prst="rect">
            <a:avLst/>
          </a:prstGeom>
          <a:noFill/>
        </p:spPr>
        <p:txBody>
          <a:bodyPr wrap="square" rtlCol="0">
            <a:spAutoFit/>
          </a:bodyPr>
          <a:lstStyle/>
          <a:p>
            <a:r>
              <a:rPr lang="en-GB" sz="2800" dirty="0">
                <a:latin typeface="Comic Sans MS" panose="030F0702030302020204" pitchFamily="66" charset="0"/>
              </a:rPr>
              <a:t>Do you agree with Tiny?</a:t>
            </a:r>
          </a:p>
        </p:txBody>
      </p:sp>
      <p:sp>
        <p:nvSpPr>
          <p:cNvPr id="27" name="TextBox 26">
            <a:extLst>
              <a:ext uri="{FF2B5EF4-FFF2-40B4-BE49-F238E27FC236}">
                <a16:creationId xmlns:a16="http://schemas.microsoft.com/office/drawing/2014/main" id="{A5E0A434-7AFF-E0BE-2EB9-EBD83BEC4B54}"/>
              </a:ext>
            </a:extLst>
          </p:cNvPr>
          <p:cNvSpPr txBox="1"/>
          <p:nvPr/>
        </p:nvSpPr>
        <p:spPr>
          <a:xfrm>
            <a:off x="2191512" y="5521457"/>
            <a:ext cx="7431206" cy="523220"/>
          </a:xfrm>
          <a:prstGeom prst="rect">
            <a:avLst/>
          </a:prstGeom>
          <a:noFill/>
        </p:spPr>
        <p:txBody>
          <a:bodyPr wrap="square" rtlCol="0">
            <a:spAutoFit/>
          </a:bodyPr>
          <a:lstStyle/>
          <a:p>
            <a:r>
              <a:rPr lang="en-GB" sz="2800" dirty="0">
                <a:solidFill>
                  <a:srgbClr val="0070C0"/>
                </a:solidFill>
                <a:latin typeface="Comic Sans MS" panose="030F0702030302020204" pitchFamily="66" charset="0"/>
              </a:rPr>
              <a:t>No – Tiny needs to exchange. </a:t>
            </a:r>
          </a:p>
        </p:txBody>
      </p:sp>
      <p:pic>
        <p:nvPicPr>
          <p:cNvPr id="28" name="Picture 27">
            <a:extLst>
              <a:ext uri="{FF2B5EF4-FFF2-40B4-BE49-F238E27FC236}">
                <a16:creationId xmlns:a16="http://schemas.microsoft.com/office/drawing/2014/main" id="{568849DE-2466-9A4C-BB4C-FD470AC244C7}"/>
              </a:ext>
            </a:extLst>
          </p:cNvPr>
          <p:cNvPicPr>
            <a:picLocks noChangeAspect="1"/>
          </p:cNvPicPr>
          <p:nvPr/>
        </p:nvPicPr>
        <p:blipFill rotWithShape="1">
          <a:blip r:embed="rId3"/>
          <a:srcRect l="35002" t="23074" r="31995" b="33000"/>
          <a:stretch/>
        </p:blipFill>
        <p:spPr>
          <a:xfrm rot="5400000">
            <a:off x="3152960" y="2620710"/>
            <a:ext cx="796567" cy="2246319"/>
          </a:xfrm>
          <a:prstGeom prst="rect">
            <a:avLst/>
          </a:prstGeom>
        </p:spPr>
      </p:pic>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4EA207EF-DAB2-ABAC-AACE-0FF8764CFD70}"/>
                  </a:ext>
                </a:extLst>
              </p:cNvPr>
              <p:cNvSpPr/>
              <p:nvPr/>
            </p:nvSpPr>
            <p:spPr>
              <a:xfrm>
                <a:off x="7145088" y="297536"/>
                <a:ext cx="2467342" cy="523220"/>
              </a:xfrm>
              <a:prstGeom prst="rect">
                <a:avLst/>
              </a:prstGeom>
            </p:spPr>
            <p:txBody>
              <a:bodyPr wrap="none">
                <a:spAutoFit/>
              </a:bodyPr>
              <a:lstStyle/>
              <a:p>
                <a:r>
                  <a:rPr lang="en-GB" sz="2800" dirty="0">
                    <a:solidFill>
                      <a:srgbClr val="0070C0"/>
                    </a:solidFill>
                    <a:latin typeface="Comic Sans MS" panose="030F0702030302020204" pitchFamily="66" charset="0"/>
                  </a:rPr>
                  <a:t>27 </a:t>
                </a:r>
                <a14:m>
                  <m:oMath xmlns:m="http://schemas.openxmlformats.org/officeDocument/2006/math">
                    <m:r>
                      <a:rPr lang="en-GB" sz="2800" i="1">
                        <a:solidFill>
                          <a:srgbClr val="0070C0"/>
                        </a:solidFill>
                        <a:latin typeface="Cambria Math" panose="02040503050406030204" pitchFamily="18" charset="0"/>
                      </a:rPr>
                      <m:t>+</m:t>
                    </m:r>
                  </m:oMath>
                </a14:m>
                <a:r>
                  <a:rPr lang="en-GB" sz="2800" dirty="0">
                    <a:solidFill>
                      <a:srgbClr val="0070C0"/>
                    </a:solidFill>
                    <a:latin typeface="Comic Sans MS" panose="030F0702030302020204" pitchFamily="66" charset="0"/>
                  </a:rPr>
                  <a:t> 36 </a:t>
                </a:r>
                <a14:m>
                  <m:oMath xmlns:m="http://schemas.openxmlformats.org/officeDocument/2006/math">
                    <m:r>
                      <a:rPr lang="en-GB" sz="2800" i="1">
                        <a:solidFill>
                          <a:srgbClr val="0070C0"/>
                        </a:solidFill>
                        <a:latin typeface="Cambria Math" panose="02040503050406030204" pitchFamily="18" charset="0"/>
                      </a:rPr>
                      <m:t>=</m:t>
                    </m:r>
                  </m:oMath>
                </a14:m>
                <a:r>
                  <a:rPr lang="en-GB" sz="2800" dirty="0">
                    <a:solidFill>
                      <a:srgbClr val="0070C0"/>
                    </a:solidFill>
                    <a:latin typeface="Comic Sans MS" panose="030F0702030302020204" pitchFamily="66" charset="0"/>
                  </a:rPr>
                  <a:t> 63</a:t>
                </a:r>
                <a:endParaRPr lang="en-GB" sz="2800" dirty="0"/>
              </a:p>
            </p:txBody>
          </p:sp>
        </mc:Choice>
        <mc:Fallback xmlns="">
          <p:sp>
            <p:nvSpPr>
              <p:cNvPr id="29" name="Rectangle 28">
                <a:extLst>
                  <a:ext uri="{FF2B5EF4-FFF2-40B4-BE49-F238E27FC236}">
                    <a16:creationId xmlns:a16="http://schemas.microsoft.com/office/drawing/2014/main" id="{4EA207EF-DAB2-ABAC-AACE-0FF8764CFD70}"/>
                  </a:ext>
                </a:extLst>
              </p:cNvPr>
              <p:cNvSpPr>
                <a:spLocks noRot="1" noChangeAspect="1" noMove="1" noResize="1" noEditPoints="1" noAdjustHandles="1" noChangeArrowheads="1" noChangeShapeType="1" noTextEdit="1"/>
              </p:cNvSpPr>
              <p:nvPr/>
            </p:nvSpPr>
            <p:spPr>
              <a:xfrm>
                <a:off x="7145088" y="297536"/>
                <a:ext cx="2467342" cy="523220"/>
              </a:xfrm>
              <a:prstGeom prst="rect">
                <a:avLst/>
              </a:prstGeom>
              <a:blipFill>
                <a:blip r:embed="rId8"/>
                <a:stretch>
                  <a:fillRect l="-4938" t="-11628" r="-3457" b="-32558"/>
                </a:stretch>
              </a:blipFill>
            </p:spPr>
            <p:txBody>
              <a:bodyPr/>
              <a:lstStyle/>
              <a:p>
                <a:r>
                  <a:rPr lang="en-GB">
                    <a:noFill/>
                  </a:rPr>
                  <a:t> </a:t>
                </a:r>
              </a:p>
            </p:txBody>
          </p:sp>
        </mc:Fallback>
      </mc:AlternateContent>
    </p:spTree>
    <p:extLst>
      <p:ext uri="{BB962C8B-B14F-4D97-AF65-F5344CB8AC3E}">
        <p14:creationId xmlns:p14="http://schemas.microsoft.com/office/powerpoint/2010/main" val="401633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0-#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0-#ppt_w/2"/>
                                          </p:val>
                                        </p:tav>
                                        <p:tav tm="100000">
                                          <p:val>
                                            <p:strVal val="#ppt_x"/>
                                          </p:val>
                                        </p:tav>
                                      </p:tavLst>
                                    </p:anim>
                                    <p:anim calcmode="lin" valueType="num">
                                      <p:cBhvr additive="base">
                                        <p:cTn id="36" dur="500" fill="hold"/>
                                        <p:tgtEl>
                                          <p:spTgt spid="22"/>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0-#ppt_w/2"/>
                                          </p:val>
                                        </p:tav>
                                        <p:tav tm="100000">
                                          <p:val>
                                            <p:strVal val="#ppt_x"/>
                                          </p:val>
                                        </p:tav>
                                      </p:tavLst>
                                    </p:anim>
                                    <p:anim calcmode="lin" valueType="num">
                                      <p:cBhvr additive="base">
                                        <p:cTn id="4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0-#ppt_w/2"/>
                                          </p:val>
                                        </p:tav>
                                        <p:tav tm="100000">
                                          <p:val>
                                            <p:strVal val="#ppt_x"/>
                                          </p:val>
                                        </p:tav>
                                      </p:tavLst>
                                    </p:anim>
                                    <p:anim calcmode="lin" valueType="num">
                                      <p:cBhvr additive="base">
                                        <p:cTn id="46" dur="500" fill="hold"/>
                                        <p:tgtEl>
                                          <p:spTgt spid="6"/>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0-#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0-#ppt_w/2"/>
                                          </p:val>
                                        </p:tav>
                                        <p:tav tm="100000">
                                          <p:val>
                                            <p:strVal val="#ppt_x"/>
                                          </p:val>
                                        </p:tav>
                                      </p:tavLst>
                                    </p:anim>
                                    <p:anim calcmode="lin" valueType="num">
                                      <p:cBhvr additive="base">
                                        <p:cTn id="54" dur="500" fill="hold"/>
                                        <p:tgtEl>
                                          <p:spTgt spid="8"/>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0-#ppt_w/2"/>
                                          </p:val>
                                        </p:tav>
                                        <p:tav tm="100000">
                                          <p:val>
                                            <p:strVal val="#ppt_x"/>
                                          </p:val>
                                        </p:tav>
                                      </p:tavLst>
                                    </p:anim>
                                    <p:anim calcmode="lin" valueType="num">
                                      <p:cBhvr additive="base">
                                        <p:cTn id="58" dur="500" fill="hold"/>
                                        <p:tgtEl>
                                          <p:spTgt spid="9"/>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0-#ppt_w/2"/>
                                          </p:val>
                                        </p:tav>
                                        <p:tav tm="100000">
                                          <p:val>
                                            <p:strVal val="#ppt_x"/>
                                          </p:val>
                                        </p:tav>
                                      </p:tavLst>
                                    </p:anim>
                                    <p:anim calcmode="lin" valueType="num">
                                      <p:cBhvr additive="base">
                                        <p:cTn id="62" dur="500" fill="hold"/>
                                        <p:tgtEl>
                                          <p:spTgt spid="10"/>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0-#ppt_w/2"/>
                                          </p:val>
                                        </p:tav>
                                        <p:tav tm="100000">
                                          <p:val>
                                            <p:strVal val="#ppt_x"/>
                                          </p:val>
                                        </p:tav>
                                      </p:tavLst>
                                    </p:anim>
                                    <p:anim calcmode="lin" valueType="num">
                                      <p:cBhvr additive="base">
                                        <p:cTn id="66" dur="500" fill="hold"/>
                                        <p:tgtEl>
                                          <p:spTgt spid="11"/>
                                        </p:tgtEl>
                                        <p:attrNameLst>
                                          <p:attrName>ppt_y</p:attrName>
                                        </p:attrNameLst>
                                      </p:cBhvr>
                                      <p:tavLst>
                                        <p:tav tm="0">
                                          <p:val>
                                            <p:strVal val="#ppt_y"/>
                                          </p:val>
                                        </p:tav>
                                        <p:tav tm="100000">
                                          <p:val>
                                            <p:strVal val="#ppt_y"/>
                                          </p:val>
                                        </p:tav>
                                      </p:tavLst>
                                    </p:anim>
                                  </p:childTnLst>
                                </p:cTn>
                              </p:par>
                              <p:par>
                                <p:cTn id="67" presetID="2" presetClass="entr" presetSubtype="8"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0-#ppt_w/2"/>
                                          </p:val>
                                        </p:tav>
                                        <p:tav tm="100000">
                                          <p:val>
                                            <p:strVal val="#ppt_x"/>
                                          </p:val>
                                        </p:tav>
                                      </p:tavLst>
                                    </p:anim>
                                    <p:anim calcmode="lin" valueType="num">
                                      <p:cBhvr additive="base">
                                        <p:cTn id="70" dur="500" fill="hold"/>
                                        <p:tgtEl>
                                          <p:spTgt spid="12"/>
                                        </p:tgtEl>
                                        <p:attrNameLst>
                                          <p:attrName>ppt_y</p:attrName>
                                        </p:attrNameLst>
                                      </p:cBhvr>
                                      <p:tavLst>
                                        <p:tav tm="0">
                                          <p:val>
                                            <p:strVal val="#ppt_y"/>
                                          </p:val>
                                        </p:tav>
                                        <p:tav tm="100000">
                                          <p:val>
                                            <p:strVal val="#ppt_y"/>
                                          </p:val>
                                        </p:tav>
                                      </p:tavLst>
                                    </p:anim>
                                  </p:childTnLst>
                                </p:cTn>
                              </p:par>
                              <p:par>
                                <p:cTn id="71" presetID="2" presetClass="entr" presetSubtype="8"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0-#ppt_w/2"/>
                                          </p:val>
                                        </p:tav>
                                        <p:tav tm="100000">
                                          <p:val>
                                            <p:strVal val="#ppt_x"/>
                                          </p:val>
                                        </p:tav>
                                      </p:tavLst>
                                    </p:anim>
                                    <p:anim calcmode="lin" valueType="num">
                                      <p:cBhvr additive="base">
                                        <p:cTn id="74" dur="500" fill="hold"/>
                                        <p:tgtEl>
                                          <p:spTgt spid="13"/>
                                        </p:tgtEl>
                                        <p:attrNameLst>
                                          <p:attrName>ppt_y</p:attrName>
                                        </p:attrNameLst>
                                      </p:cBhvr>
                                      <p:tavLst>
                                        <p:tav tm="0">
                                          <p:val>
                                            <p:strVal val="#ppt_y"/>
                                          </p:val>
                                        </p:tav>
                                        <p:tav tm="100000">
                                          <p:val>
                                            <p:strVal val="#ppt_y"/>
                                          </p:val>
                                        </p:tav>
                                      </p:tavLst>
                                    </p:anim>
                                  </p:childTnLst>
                                </p:cTn>
                              </p:par>
                              <p:par>
                                <p:cTn id="75" presetID="2" presetClass="entr" presetSubtype="8" fill="hold"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0-#ppt_w/2"/>
                                          </p:val>
                                        </p:tav>
                                        <p:tav tm="100000">
                                          <p:val>
                                            <p:strVal val="#ppt_x"/>
                                          </p:val>
                                        </p:tav>
                                      </p:tavLst>
                                    </p:anim>
                                    <p:anim calcmode="lin" valueType="num">
                                      <p:cBhvr additive="base">
                                        <p:cTn id="7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500"/>
                                        <p:tgtEl>
                                          <p:spTgt spid="26"/>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nodeType="clickEffect">
                                  <p:stCondLst>
                                    <p:cond delay="0"/>
                                  </p:stCondLst>
                                  <p:childTnLst>
                                    <p:set>
                                      <p:cBhvr>
                                        <p:cTn id="98" dur="1" fill="hold">
                                          <p:stCondLst>
                                            <p:cond delay="0"/>
                                          </p:stCondLst>
                                        </p:cTn>
                                        <p:tgtEl>
                                          <p:spTgt spid="15"/>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1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27"/>
                                        </p:tgtEl>
                                        <p:attrNameLst>
                                          <p:attrName>style.visibility</p:attrName>
                                        </p:attrNameLst>
                                      </p:cBhvr>
                                      <p:to>
                                        <p:strVal val="visible"/>
                                      </p:to>
                                    </p:set>
                                    <p:animEffect transition="in" filter="fade">
                                      <p:cBhvr>
                                        <p:cTn id="105" dur="500"/>
                                        <p:tgtEl>
                                          <p:spTgt spid="27"/>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xit" presetSubtype="0" fill="hold" nodeType="clickEffect">
                                  <p:stCondLst>
                                    <p:cond delay="0"/>
                                  </p:stCondLst>
                                  <p:childTnLst>
                                    <p:animEffect transition="out" filter="fade">
                                      <p:cBhvr>
                                        <p:cTn id="109" dur="500"/>
                                        <p:tgtEl>
                                          <p:spTgt spid="19"/>
                                        </p:tgtEl>
                                      </p:cBhvr>
                                    </p:animEffect>
                                    <p:set>
                                      <p:cBhvr>
                                        <p:cTn id="110" dur="1" fill="hold">
                                          <p:stCondLst>
                                            <p:cond delay="499"/>
                                          </p:stCondLst>
                                        </p:cTn>
                                        <p:tgtEl>
                                          <p:spTgt spid="19"/>
                                        </p:tgtEl>
                                        <p:attrNameLst>
                                          <p:attrName>style.visibility</p:attrName>
                                        </p:attrNameLst>
                                      </p:cBhvr>
                                      <p:to>
                                        <p:strVal val="hidden"/>
                                      </p:to>
                                    </p:set>
                                  </p:childTnLst>
                                </p:cTn>
                              </p:par>
                              <p:par>
                                <p:cTn id="111" presetID="10" presetClass="exit" presetSubtype="0" fill="hold" nodeType="withEffect">
                                  <p:stCondLst>
                                    <p:cond delay="0"/>
                                  </p:stCondLst>
                                  <p:childTnLst>
                                    <p:animEffect transition="out" filter="fade">
                                      <p:cBhvr>
                                        <p:cTn id="112" dur="500"/>
                                        <p:tgtEl>
                                          <p:spTgt spid="20"/>
                                        </p:tgtEl>
                                      </p:cBhvr>
                                    </p:animEffect>
                                    <p:set>
                                      <p:cBhvr>
                                        <p:cTn id="113" dur="1" fill="hold">
                                          <p:stCondLst>
                                            <p:cond delay="499"/>
                                          </p:stCondLst>
                                        </p:cTn>
                                        <p:tgtEl>
                                          <p:spTgt spid="20"/>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21"/>
                                        </p:tgtEl>
                                      </p:cBhvr>
                                    </p:animEffect>
                                    <p:set>
                                      <p:cBhvr>
                                        <p:cTn id="116" dur="1" fill="hold">
                                          <p:stCondLst>
                                            <p:cond delay="499"/>
                                          </p:stCondLst>
                                        </p:cTn>
                                        <p:tgtEl>
                                          <p:spTgt spid="21"/>
                                        </p:tgtEl>
                                        <p:attrNameLst>
                                          <p:attrName>style.visibility</p:attrName>
                                        </p:attrNameLst>
                                      </p:cBhvr>
                                      <p:to>
                                        <p:strVal val="hidden"/>
                                      </p:to>
                                    </p:set>
                                  </p:childTnLst>
                                </p:cTn>
                              </p:par>
                              <p:par>
                                <p:cTn id="117" presetID="10" presetClass="exit" presetSubtype="0" fill="hold" nodeType="withEffect">
                                  <p:stCondLst>
                                    <p:cond delay="0"/>
                                  </p:stCondLst>
                                  <p:childTnLst>
                                    <p:animEffect transition="out" filter="fade">
                                      <p:cBhvr>
                                        <p:cTn id="118" dur="500"/>
                                        <p:tgtEl>
                                          <p:spTgt spid="23"/>
                                        </p:tgtEl>
                                      </p:cBhvr>
                                    </p:animEffect>
                                    <p:set>
                                      <p:cBhvr>
                                        <p:cTn id="119" dur="1" fill="hold">
                                          <p:stCondLst>
                                            <p:cond delay="499"/>
                                          </p:stCondLst>
                                        </p:cTn>
                                        <p:tgtEl>
                                          <p:spTgt spid="23"/>
                                        </p:tgtEl>
                                        <p:attrNameLst>
                                          <p:attrName>style.visibility</p:attrName>
                                        </p:attrNameLst>
                                      </p:cBhvr>
                                      <p:to>
                                        <p:strVal val="hidden"/>
                                      </p:to>
                                    </p:set>
                                  </p:childTnLst>
                                </p:cTn>
                              </p:par>
                              <p:par>
                                <p:cTn id="120" presetID="10" presetClass="exit" presetSubtype="0" fill="hold" nodeType="withEffect">
                                  <p:stCondLst>
                                    <p:cond delay="0"/>
                                  </p:stCondLst>
                                  <p:childTnLst>
                                    <p:animEffect transition="out" filter="fade">
                                      <p:cBhvr>
                                        <p:cTn id="121" dur="500"/>
                                        <p:tgtEl>
                                          <p:spTgt spid="6"/>
                                        </p:tgtEl>
                                      </p:cBhvr>
                                    </p:animEffect>
                                    <p:set>
                                      <p:cBhvr>
                                        <p:cTn id="122" dur="1" fill="hold">
                                          <p:stCondLst>
                                            <p:cond delay="499"/>
                                          </p:stCondLst>
                                        </p:cTn>
                                        <p:tgtEl>
                                          <p:spTgt spid="6"/>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8"/>
                                        </p:tgtEl>
                                      </p:cBhvr>
                                    </p:animEffect>
                                    <p:set>
                                      <p:cBhvr>
                                        <p:cTn id="125" dur="1" fill="hold">
                                          <p:stCondLst>
                                            <p:cond delay="499"/>
                                          </p:stCondLst>
                                        </p:cTn>
                                        <p:tgtEl>
                                          <p:spTgt spid="8"/>
                                        </p:tgtEl>
                                        <p:attrNameLst>
                                          <p:attrName>style.visibility</p:attrName>
                                        </p:attrNameLst>
                                      </p:cBhvr>
                                      <p:to>
                                        <p:strVal val="hidden"/>
                                      </p:to>
                                    </p:set>
                                  </p:childTnLst>
                                </p:cTn>
                              </p:par>
                              <p:par>
                                <p:cTn id="126" presetID="10" presetClass="exit" presetSubtype="0" fill="hold" nodeType="withEffect">
                                  <p:stCondLst>
                                    <p:cond delay="0"/>
                                  </p:stCondLst>
                                  <p:childTnLst>
                                    <p:animEffect transition="out" filter="fade">
                                      <p:cBhvr>
                                        <p:cTn id="127" dur="500"/>
                                        <p:tgtEl>
                                          <p:spTgt spid="9"/>
                                        </p:tgtEl>
                                      </p:cBhvr>
                                    </p:animEffect>
                                    <p:set>
                                      <p:cBhvr>
                                        <p:cTn id="128" dur="1" fill="hold">
                                          <p:stCondLst>
                                            <p:cond delay="499"/>
                                          </p:stCondLst>
                                        </p:cTn>
                                        <p:tgtEl>
                                          <p:spTgt spid="9"/>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10"/>
                                        </p:tgtEl>
                                      </p:cBhvr>
                                    </p:animEffect>
                                    <p:set>
                                      <p:cBhvr>
                                        <p:cTn id="131" dur="1" fill="hold">
                                          <p:stCondLst>
                                            <p:cond delay="499"/>
                                          </p:stCondLst>
                                        </p:cTn>
                                        <p:tgtEl>
                                          <p:spTgt spid="10"/>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11"/>
                                        </p:tgtEl>
                                      </p:cBhvr>
                                    </p:animEffect>
                                    <p:set>
                                      <p:cBhvr>
                                        <p:cTn id="134" dur="1" fill="hold">
                                          <p:stCondLst>
                                            <p:cond delay="499"/>
                                          </p:stCondLst>
                                        </p:cTn>
                                        <p:tgtEl>
                                          <p:spTgt spid="11"/>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14"/>
                                        </p:tgtEl>
                                      </p:cBhvr>
                                    </p:animEffect>
                                    <p:set>
                                      <p:cBhvr>
                                        <p:cTn id="137" dur="1" fill="hold">
                                          <p:stCondLst>
                                            <p:cond delay="499"/>
                                          </p:stCondLst>
                                        </p:cTn>
                                        <p:tgtEl>
                                          <p:spTgt spid="14"/>
                                        </p:tgtEl>
                                        <p:attrNameLst>
                                          <p:attrName>style.visibility</p:attrName>
                                        </p:attrNameLst>
                                      </p:cBhvr>
                                      <p:to>
                                        <p:strVal val="hidden"/>
                                      </p:to>
                                    </p:set>
                                  </p:childTnLst>
                                </p:cTn>
                              </p:par>
                            </p:childTnLst>
                          </p:cTn>
                        </p:par>
                        <p:par>
                          <p:cTn id="138" fill="hold">
                            <p:stCondLst>
                              <p:cond delay="500"/>
                            </p:stCondLst>
                            <p:childTnLst>
                              <p:par>
                                <p:cTn id="139" presetID="10" presetClass="entr" presetSubtype="0" fill="hold" nodeType="afterEffect">
                                  <p:stCondLst>
                                    <p:cond delay="0"/>
                                  </p:stCondLst>
                                  <p:childTnLst>
                                    <p:set>
                                      <p:cBhvr>
                                        <p:cTn id="140" dur="1" fill="hold">
                                          <p:stCondLst>
                                            <p:cond delay="0"/>
                                          </p:stCondLst>
                                        </p:cTn>
                                        <p:tgtEl>
                                          <p:spTgt spid="28"/>
                                        </p:tgtEl>
                                        <p:attrNameLst>
                                          <p:attrName>style.visibility</p:attrName>
                                        </p:attrNameLst>
                                      </p:cBhvr>
                                      <p:to>
                                        <p:strVal val="visible"/>
                                      </p:to>
                                    </p:set>
                                    <p:animEffect transition="in" filter="fade">
                                      <p:cBhvr>
                                        <p:cTn id="141" dur="500"/>
                                        <p:tgtEl>
                                          <p:spTgt spid="28"/>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29"/>
                                        </p:tgtEl>
                                        <p:attrNameLst>
                                          <p:attrName>style.visibility</p:attrName>
                                        </p:attrNameLst>
                                      </p:cBhvr>
                                      <p:to>
                                        <p:strVal val="visible"/>
                                      </p:to>
                                    </p:set>
                                    <p:animEffect transition="in" filter="fade">
                                      <p:cBhvr>
                                        <p:cTn id="14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25" grpId="0" animBg="1"/>
      <p:bldP spid="26" grpId="0"/>
      <p:bldP spid="27" grpId="0"/>
      <p:bldP spid="2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55B27-EA30-4C49-8FDF-5317D79C946D}"/>
              </a:ext>
            </a:extLst>
          </p:cNvPr>
          <p:cNvSpPr>
            <a:spLocks noGrp="1"/>
          </p:cNvSpPr>
          <p:nvPr>
            <p:ph type="title"/>
          </p:nvPr>
        </p:nvSpPr>
        <p:spPr/>
        <p:txBody>
          <a:bodyPr/>
          <a:lstStyle/>
          <a:p>
            <a:r>
              <a:rPr lang="en-GB" dirty="0"/>
              <a:t>Let’s have a go!</a:t>
            </a:r>
          </a:p>
        </p:txBody>
      </p:sp>
      <p:pic>
        <p:nvPicPr>
          <p:cNvPr id="32" name="Content Placeholder 31">
            <a:extLst>
              <a:ext uri="{FF2B5EF4-FFF2-40B4-BE49-F238E27FC236}">
                <a16:creationId xmlns:a16="http://schemas.microsoft.com/office/drawing/2014/main" id="{599596FC-C3BA-4DBD-84DE-380AC693A8CB}"/>
              </a:ext>
            </a:extLst>
          </p:cNvPr>
          <p:cNvPicPr>
            <a:picLocks noGrp="1" noChangeAspect="1"/>
          </p:cNvPicPr>
          <p:nvPr>
            <p:ph sz="half" idx="1"/>
          </p:nvPr>
        </p:nvPicPr>
        <p:blipFill>
          <a:blip r:embed="rId2"/>
          <a:stretch>
            <a:fillRect/>
          </a:stretch>
        </p:blipFill>
        <p:spPr>
          <a:xfrm>
            <a:off x="2517496" y="2067624"/>
            <a:ext cx="8911687" cy="3892943"/>
          </a:xfrm>
        </p:spPr>
      </p:pic>
    </p:spTree>
    <p:extLst>
      <p:ext uri="{BB962C8B-B14F-4D97-AF65-F5344CB8AC3E}">
        <p14:creationId xmlns:p14="http://schemas.microsoft.com/office/powerpoint/2010/main" val="3986279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8C5D-0BA8-4AA3-B24D-A37B7C314472}"/>
              </a:ext>
            </a:extLst>
          </p:cNvPr>
          <p:cNvSpPr>
            <a:spLocks noGrp="1"/>
          </p:cNvSpPr>
          <p:nvPr>
            <p:ph type="title"/>
          </p:nvPr>
        </p:nvSpPr>
        <p:spPr/>
        <p:txBody>
          <a:bodyPr/>
          <a:lstStyle/>
          <a:p>
            <a:r>
              <a:rPr lang="en-GB" dirty="0"/>
              <a:t>Let’s have a go!</a:t>
            </a:r>
          </a:p>
        </p:txBody>
      </p:sp>
      <p:pic>
        <p:nvPicPr>
          <p:cNvPr id="6" name="Picture 5">
            <a:extLst>
              <a:ext uri="{FF2B5EF4-FFF2-40B4-BE49-F238E27FC236}">
                <a16:creationId xmlns:a16="http://schemas.microsoft.com/office/drawing/2014/main" id="{FE9E9C5A-9C5C-4C58-876D-EF8CCD91D53D}"/>
              </a:ext>
            </a:extLst>
          </p:cNvPr>
          <p:cNvPicPr>
            <a:picLocks noChangeAspect="1"/>
          </p:cNvPicPr>
          <p:nvPr/>
        </p:nvPicPr>
        <p:blipFill>
          <a:blip r:embed="rId2"/>
          <a:stretch>
            <a:fillRect/>
          </a:stretch>
        </p:blipFill>
        <p:spPr>
          <a:xfrm>
            <a:off x="2592923" y="2064014"/>
            <a:ext cx="4534017" cy="3504041"/>
          </a:xfrm>
          <a:prstGeom prst="rect">
            <a:avLst/>
          </a:prstGeom>
        </p:spPr>
      </p:pic>
      <p:pic>
        <p:nvPicPr>
          <p:cNvPr id="8" name="Picture 7">
            <a:extLst>
              <a:ext uri="{FF2B5EF4-FFF2-40B4-BE49-F238E27FC236}">
                <a16:creationId xmlns:a16="http://schemas.microsoft.com/office/drawing/2014/main" id="{6F89506C-71D0-419D-B38D-ED9FCB37FD85}"/>
              </a:ext>
            </a:extLst>
          </p:cNvPr>
          <p:cNvPicPr>
            <a:picLocks noChangeAspect="1"/>
          </p:cNvPicPr>
          <p:nvPr/>
        </p:nvPicPr>
        <p:blipFill>
          <a:blip r:embed="rId3"/>
          <a:stretch>
            <a:fillRect/>
          </a:stretch>
        </p:blipFill>
        <p:spPr>
          <a:xfrm>
            <a:off x="7403815" y="2658097"/>
            <a:ext cx="4169620" cy="2216376"/>
          </a:xfrm>
          <a:prstGeom prst="rect">
            <a:avLst/>
          </a:prstGeom>
        </p:spPr>
      </p:pic>
    </p:spTree>
    <p:extLst>
      <p:ext uri="{BB962C8B-B14F-4D97-AF65-F5344CB8AC3E}">
        <p14:creationId xmlns:p14="http://schemas.microsoft.com/office/powerpoint/2010/main" val="2230700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CE415C-440E-31D5-04AC-E7BAEE5F5F7F}"/>
              </a:ext>
            </a:extLst>
          </p:cNvPr>
          <p:cNvSpPr txBox="1"/>
          <p:nvPr/>
        </p:nvSpPr>
        <p:spPr>
          <a:xfrm>
            <a:off x="7081520" y="950574"/>
            <a:ext cx="4318000" cy="954107"/>
          </a:xfrm>
          <a:prstGeom prst="rect">
            <a:avLst/>
          </a:prstGeom>
          <a:noFill/>
        </p:spPr>
        <p:txBody>
          <a:bodyPr wrap="square">
            <a:spAutoFit/>
          </a:bodyPr>
          <a:lstStyle/>
          <a:p>
            <a:pPr algn="ctr"/>
            <a:r>
              <a:rPr lang="en-GB" sz="2800" b="1" u="sng" dirty="0">
                <a:latin typeface="Tahoma" panose="020B0604030504040204" pitchFamily="34" charset="0"/>
                <a:ea typeface="Tahoma" panose="020B0604030504040204" pitchFamily="34" charset="0"/>
                <a:cs typeface="Tahoma" panose="020B0604030504040204" pitchFamily="34" charset="0"/>
              </a:rPr>
              <a:t>Enriching mathematics for all learners.</a:t>
            </a:r>
          </a:p>
        </p:txBody>
      </p:sp>
      <p:sp>
        <p:nvSpPr>
          <p:cNvPr id="4" name="AutoShape 2" descr="NRich logo">
            <a:extLst>
              <a:ext uri="{FF2B5EF4-FFF2-40B4-BE49-F238E27FC236}">
                <a16:creationId xmlns:a16="http://schemas.microsoft.com/office/drawing/2014/main" id="{E3982777-9FC1-C6EA-5D31-46ABB8FA13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Rectangle 5">
            <a:extLst>
              <a:ext uri="{FF2B5EF4-FFF2-40B4-BE49-F238E27FC236}">
                <a16:creationId xmlns:a16="http://schemas.microsoft.com/office/drawing/2014/main" id="{FCE26231-3912-B443-1832-FDADFEE75501}"/>
              </a:ext>
            </a:extLst>
          </p:cNvPr>
          <p:cNvSpPr/>
          <p:nvPr/>
        </p:nvSpPr>
        <p:spPr>
          <a:xfrm>
            <a:off x="1854885" y="308987"/>
            <a:ext cx="4688155" cy="18897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403589E-029F-17C3-57B9-A19C5E21EEB7}"/>
              </a:ext>
            </a:extLst>
          </p:cNvPr>
          <p:cNvPicPr>
            <a:picLocks noChangeAspect="1"/>
          </p:cNvPicPr>
          <p:nvPr/>
        </p:nvPicPr>
        <p:blipFill>
          <a:blip r:embed="rId2"/>
          <a:stretch>
            <a:fillRect/>
          </a:stretch>
        </p:blipFill>
        <p:spPr>
          <a:xfrm>
            <a:off x="2261285" y="658078"/>
            <a:ext cx="3834715" cy="1191578"/>
          </a:xfrm>
          <a:prstGeom prst="rect">
            <a:avLst/>
          </a:prstGeom>
          <a:ln w="57150">
            <a:solidFill>
              <a:srgbClr val="0070C0"/>
            </a:solidFill>
          </a:ln>
        </p:spPr>
      </p:pic>
      <p:sp>
        <p:nvSpPr>
          <p:cNvPr id="8" name="TextBox 7">
            <a:extLst>
              <a:ext uri="{FF2B5EF4-FFF2-40B4-BE49-F238E27FC236}">
                <a16:creationId xmlns:a16="http://schemas.microsoft.com/office/drawing/2014/main" id="{7C588DBF-24D7-5D29-6C43-CC0B9773B034}"/>
              </a:ext>
            </a:extLst>
          </p:cNvPr>
          <p:cNvSpPr txBox="1"/>
          <p:nvPr/>
        </p:nvSpPr>
        <p:spPr>
          <a:xfrm>
            <a:off x="5811520" y="5722868"/>
            <a:ext cx="6139522" cy="830997"/>
          </a:xfrm>
          <a:prstGeom prst="rect">
            <a:avLst/>
          </a:prstGeom>
          <a:noFill/>
        </p:spPr>
        <p:txBody>
          <a:bodyPr wrap="square">
            <a:spAutoFit/>
          </a:bodyPr>
          <a:lstStyle/>
          <a:p>
            <a:pPr algn="r"/>
            <a:r>
              <a:rPr lang="en-GB" sz="2400" dirty="0">
                <a:latin typeface="Tahoma" panose="020B0604030504040204" pitchFamily="34" charset="0"/>
                <a:ea typeface="Tahoma" panose="020B0604030504040204" pitchFamily="34" charset="0"/>
                <a:cs typeface="Tahoma" panose="020B0604030504040204" pitchFamily="34" charset="0"/>
                <a:hlinkClick r:id="rId3"/>
              </a:rPr>
              <a:t>https://nrich.maths.org/parents/primary</a:t>
            </a:r>
            <a:endParaRPr lang="en-GB" sz="2400" dirty="0">
              <a:latin typeface="Tahoma" panose="020B0604030504040204" pitchFamily="34" charset="0"/>
              <a:ea typeface="Tahoma" panose="020B0604030504040204" pitchFamily="34" charset="0"/>
              <a:cs typeface="Tahoma" panose="020B0604030504040204" pitchFamily="34" charset="0"/>
            </a:endParaRPr>
          </a:p>
          <a:p>
            <a:pPr algn="r"/>
            <a:r>
              <a:rPr lang="en-GB" sz="2400" dirty="0">
                <a:latin typeface="Tahoma" panose="020B0604030504040204" pitchFamily="34" charset="0"/>
                <a:ea typeface="Tahoma" panose="020B0604030504040204" pitchFamily="34" charset="0"/>
                <a:cs typeface="Tahoma" panose="020B0604030504040204" pitchFamily="34" charset="0"/>
                <a:hlinkClick r:id="rId4"/>
              </a:rPr>
              <a:t>https://nrich.maths.org/parents/early-years</a:t>
            </a:r>
            <a:r>
              <a:rPr lang="en-GB" sz="2400" dirty="0">
                <a:latin typeface="Tahoma" panose="020B0604030504040204" pitchFamily="34" charset="0"/>
                <a:ea typeface="Tahoma" panose="020B0604030504040204" pitchFamily="34" charset="0"/>
                <a:cs typeface="Tahoma" panose="020B0604030504040204" pitchFamily="34" charset="0"/>
              </a:rPr>
              <a:t>  </a:t>
            </a:r>
          </a:p>
        </p:txBody>
      </p:sp>
      <p:sp>
        <p:nvSpPr>
          <p:cNvPr id="10" name="TextBox 9">
            <a:extLst>
              <a:ext uri="{FF2B5EF4-FFF2-40B4-BE49-F238E27FC236}">
                <a16:creationId xmlns:a16="http://schemas.microsoft.com/office/drawing/2014/main" id="{879B30A8-20B0-8B97-7AB2-E5502E89854E}"/>
              </a:ext>
            </a:extLst>
          </p:cNvPr>
          <p:cNvSpPr txBox="1"/>
          <p:nvPr/>
        </p:nvSpPr>
        <p:spPr>
          <a:xfrm>
            <a:off x="1560245" y="2391529"/>
            <a:ext cx="9839275" cy="2862322"/>
          </a:xfrm>
          <a:prstGeom prst="rect">
            <a:avLst/>
          </a:prstGeom>
          <a:noFill/>
        </p:spPr>
        <p:txBody>
          <a:bodyPr wrap="square">
            <a:spAutoFit/>
          </a:bodyPr>
          <a:lstStyle/>
          <a:p>
            <a:pPr algn="l"/>
            <a:r>
              <a:rPr lang="en-GB" b="0" i="0" dirty="0">
                <a:solidFill>
                  <a:srgbClr val="404040"/>
                </a:solidFill>
                <a:effectLst/>
                <a:latin typeface="PT Sans" panose="020B0503020203020204" pitchFamily="34" charset="0"/>
              </a:rPr>
              <a:t>To match the aims of the National Curriculum, </a:t>
            </a:r>
            <a:r>
              <a:rPr lang="en-GB" dirty="0" err="1">
                <a:solidFill>
                  <a:srgbClr val="404040"/>
                </a:solidFill>
                <a:latin typeface="PT Sans" panose="020B0503020203020204" pitchFamily="34" charset="0"/>
              </a:rPr>
              <a:t>N</a:t>
            </a:r>
            <a:r>
              <a:rPr lang="en-GB" b="0" i="0" dirty="0" err="1">
                <a:solidFill>
                  <a:srgbClr val="404040"/>
                </a:solidFill>
                <a:effectLst/>
                <a:latin typeface="PT Sans" panose="020B0503020203020204" pitchFamily="34" charset="0"/>
              </a:rPr>
              <a:t>rich</a:t>
            </a:r>
            <a:r>
              <a:rPr lang="en-GB" b="0" i="0" dirty="0">
                <a:solidFill>
                  <a:srgbClr val="404040"/>
                </a:solidFill>
                <a:effectLst/>
                <a:latin typeface="PT Sans" panose="020B0503020203020204" pitchFamily="34" charset="0"/>
              </a:rPr>
              <a:t> believe that successful mathematicians understand curriculum concepts and are fluent in mathematical skills and procedures, and can also solve problems, explain and justify their thinking, and have a positive attitude towards mathematics and to themselves as learners of mathematics.</a:t>
            </a:r>
          </a:p>
          <a:p>
            <a:pPr algn="l"/>
            <a:endParaRPr lang="en-GB" b="0" i="0" dirty="0">
              <a:solidFill>
                <a:srgbClr val="404040"/>
              </a:solidFill>
              <a:effectLst/>
              <a:latin typeface="PT Sans" panose="020B0503020203020204" pitchFamily="34" charset="0"/>
            </a:endParaRPr>
          </a:p>
          <a:p>
            <a:pPr algn="l"/>
            <a:r>
              <a:rPr lang="en-GB" b="0" i="0" dirty="0">
                <a:solidFill>
                  <a:srgbClr val="404040"/>
                </a:solidFill>
                <a:effectLst/>
                <a:latin typeface="PT Sans" panose="020B0503020203020204" pitchFamily="34" charset="0"/>
              </a:rPr>
              <a:t>With this in mind,  </a:t>
            </a:r>
            <a:r>
              <a:rPr lang="en-GB" dirty="0">
                <a:solidFill>
                  <a:srgbClr val="404040"/>
                </a:solidFill>
                <a:latin typeface="PT Sans" panose="020B0503020203020204" pitchFamily="34" charset="0"/>
              </a:rPr>
              <a:t>they provide</a:t>
            </a:r>
            <a:r>
              <a:rPr lang="en-GB" b="0" i="0" dirty="0">
                <a:solidFill>
                  <a:srgbClr val="404040"/>
                </a:solidFill>
                <a:effectLst/>
                <a:latin typeface="PT Sans" panose="020B0503020203020204" pitchFamily="34" charset="0"/>
              </a:rPr>
              <a:t> rich mathematical activities which aim to nurture curious, resourceful and confident learners of mathematics and sit alongside our Maths curriculum and delivery with White Rose.</a:t>
            </a:r>
          </a:p>
          <a:p>
            <a:pPr algn="l"/>
            <a:endParaRPr lang="en-GB" dirty="0">
              <a:solidFill>
                <a:srgbClr val="404040"/>
              </a:solidFill>
              <a:latin typeface="PT Sans" panose="020B0503020203020204" pitchFamily="34" charset="0"/>
            </a:endParaRPr>
          </a:p>
          <a:p>
            <a:pPr algn="l"/>
            <a:r>
              <a:rPr lang="en-GB" b="0" i="0" dirty="0">
                <a:solidFill>
                  <a:srgbClr val="404040"/>
                </a:solidFill>
                <a:effectLst/>
                <a:latin typeface="PT Sans" panose="020B0503020203020204" pitchFamily="34" charset="0"/>
              </a:rPr>
              <a:t>Let’s look at an example activity together.</a:t>
            </a:r>
          </a:p>
        </p:txBody>
      </p:sp>
    </p:spTree>
    <p:extLst>
      <p:ext uri="{BB962C8B-B14F-4D97-AF65-F5344CB8AC3E}">
        <p14:creationId xmlns:p14="http://schemas.microsoft.com/office/powerpoint/2010/main" val="501357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D38D6-06D0-FFAC-9FB0-2ADB4433F23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16E252E-B904-B75D-832A-BE8D25ECA35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D68F107-22E0-E050-56EB-1D66FAC226E2}"/>
              </a:ext>
            </a:extLst>
          </p:cNvPr>
          <p:cNvPicPr>
            <a:picLocks noChangeAspect="1"/>
          </p:cNvPicPr>
          <p:nvPr/>
        </p:nvPicPr>
        <p:blipFill rotWithShape="1">
          <a:blip r:embed="rId2"/>
          <a:srcRect t="1041"/>
          <a:stretch/>
        </p:blipFill>
        <p:spPr>
          <a:xfrm>
            <a:off x="1828800" y="152400"/>
            <a:ext cx="10058400" cy="6622868"/>
          </a:xfrm>
          <a:prstGeom prst="rect">
            <a:avLst/>
          </a:prstGeom>
        </p:spPr>
      </p:pic>
    </p:spTree>
    <p:extLst>
      <p:ext uri="{BB962C8B-B14F-4D97-AF65-F5344CB8AC3E}">
        <p14:creationId xmlns:p14="http://schemas.microsoft.com/office/powerpoint/2010/main" val="16362964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14FA3-349D-4E60-9314-288B6A3C18CD}"/>
              </a:ext>
            </a:extLst>
          </p:cNvPr>
          <p:cNvSpPr>
            <a:spLocks noGrp="1"/>
          </p:cNvSpPr>
          <p:nvPr>
            <p:ph type="title"/>
          </p:nvPr>
        </p:nvSpPr>
        <p:spPr/>
        <p:txBody>
          <a:bodyPr/>
          <a:lstStyle/>
          <a:p>
            <a:r>
              <a:rPr lang="en-GB" dirty="0"/>
              <a:t>Mental maths</a:t>
            </a:r>
          </a:p>
        </p:txBody>
      </p:sp>
      <p:sp>
        <p:nvSpPr>
          <p:cNvPr id="3" name="Content Placeholder 2">
            <a:extLst>
              <a:ext uri="{FF2B5EF4-FFF2-40B4-BE49-F238E27FC236}">
                <a16:creationId xmlns:a16="http://schemas.microsoft.com/office/drawing/2014/main" id="{3C3A030A-B29B-4707-A345-67C4F87256C2}"/>
              </a:ext>
            </a:extLst>
          </p:cNvPr>
          <p:cNvSpPr>
            <a:spLocks noGrp="1"/>
          </p:cNvSpPr>
          <p:nvPr>
            <p:ph sz="half" idx="1"/>
          </p:nvPr>
        </p:nvSpPr>
        <p:spPr>
          <a:xfrm>
            <a:off x="2589211" y="2133600"/>
            <a:ext cx="8249117" cy="3777622"/>
          </a:xfrm>
        </p:spPr>
        <p:txBody>
          <a:bodyPr>
            <a:normAutofit lnSpcReduction="10000"/>
          </a:bodyPr>
          <a:lstStyle/>
          <a:p>
            <a:r>
              <a:rPr lang="en-GB" dirty="0"/>
              <a:t>Mastering number for EYFS and KS1 develops children’s mental maths skills </a:t>
            </a:r>
          </a:p>
          <a:p>
            <a:endParaRPr lang="en-GB" dirty="0"/>
          </a:p>
          <a:p>
            <a:r>
              <a:rPr lang="en-GB" dirty="0"/>
              <a:t>In KS2 teachers seek opportunities to develop and rehearse the children’s mental maths skills through activities such as ‘hit the button’, singing songs and quick fire questions during daily routines</a:t>
            </a:r>
          </a:p>
          <a:p>
            <a:pPr marL="0" indent="0">
              <a:buNone/>
            </a:pPr>
            <a:endParaRPr lang="en-GB" dirty="0"/>
          </a:p>
          <a:p>
            <a:r>
              <a:rPr lang="en-GB" dirty="0"/>
              <a:t>Ed Shed – teachers set tasks linking to the learning which has taken place during the week or they may choose to set mental maths challenges such as times tables. These mental maths challenges can also be accessed without being set by a teacher should your child wish to do some extra practise. </a:t>
            </a:r>
          </a:p>
          <a:p>
            <a:pPr marL="0" indent="0">
              <a:buNone/>
            </a:pPr>
            <a:endParaRPr lang="en-GB" dirty="0"/>
          </a:p>
          <a:p>
            <a:endParaRPr lang="en-GB" dirty="0"/>
          </a:p>
        </p:txBody>
      </p:sp>
    </p:spTree>
    <p:extLst>
      <p:ext uri="{BB962C8B-B14F-4D97-AF65-F5344CB8AC3E}">
        <p14:creationId xmlns:p14="http://schemas.microsoft.com/office/powerpoint/2010/main" val="3058133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DE772-98FF-4A5D-B51A-66C680811181}"/>
              </a:ext>
            </a:extLst>
          </p:cNvPr>
          <p:cNvSpPr>
            <a:spLocks noGrp="1"/>
          </p:cNvSpPr>
          <p:nvPr>
            <p:ph type="title"/>
          </p:nvPr>
        </p:nvSpPr>
        <p:spPr/>
        <p:txBody>
          <a:bodyPr>
            <a:normAutofit/>
          </a:bodyPr>
          <a:lstStyle/>
          <a:p>
            <a:r>
              <a:rPr lang="en-GB" dirty="0"/>
              <a:t>Multiplication tables check – Year 4</a:t>
            </a:r>
            <a:br>
              <a:rPr lang="en-GB" dirty="0">
                <a:highlight>
                  <a:srgbClr val="FFFF00"/>
                </a:highlight>
              </a:rPr>
            </a:br>
            <a:r>
              <a:rPr lang="en-GB" sz="2000" dirty="0">
                <a:hlinkClick r:id="rId2"/>
              </a:rPr>
              <a:t>2024 multiplication tables check: information for parents (publishing.service.gov.uk)</a:t>
            </a:r>
            <a:endParaRPr lang="en-GB" dirty="0"/>
          </a:p>
        </p:txBody>
      </p:sp>
      <p:sp>
        <p:nvSpPr>
          <p:cNvPr id="3" name="Content Placeholder 2">
            <a:extLst>
              <a:ext uri="{FF2B5EF4-FFF2-40B4-BE49-F238E27FC236}">
                <a16:creationId xmlns:a16="http://schemas.microsoft.com/office/drawing/2014/main" id="{75B885F9-BBA4-444D-B807-DCF19F99948C}"/>
              </a:ext>
            </a:extLst>
          </p:cNvPr>
          <p:cNvSpPr>
            <a:spLocks noGrp="1"/>
          </p:cNvSpPr>
          <p:nvPr>
            <p:ph sz="half" idx="1"/>
          </p:nvPr>
        </p:nvSpPr>
        <p:spPr>
          <a:xfrm>
            <a:off x="2592924" y="2644588"/>
            <a:ext cx="8446341" cy="3173506"/>
          </a:xfrm>
        </p:spPr>
        <p:txBody>
          <a:bodyPr>
            <a:normAutofit lnSpcReduction="10000"/>
          </a:bodyPr>
          <a:lstStyle/>
          <a:p>
            <a:r>
              <a:rPr lang="en-GB" dirty="0"/>
              <a:t>Children answer 25 questions</a:t>
            </a:r>
          </a:p>
          <a:p>
            <a:r>
              <a:rPr lang="en-GB" dirty="0"/>
              <a:t>6 seconds to answer each question before the test automatically moves on (3 second break between each question)</a:t>
            </a:r>
          </a:p>
          <a:p>
            <a:r>
              <a:rPr lang="en-GB" dirty="0"/>
              <a:t>Children must input their answers into a laptop/tablet independently </a:t>
            </a:r>
          </a:p>
          <a:p>
            <a:r>
              <a:rPr lang="en-GB" dirty="0"/>
              <a:t>Multiplication facts only (no division)</a:t>
            </a:r>
          </a:p>
          <a:p>
            <a:r>
              <a:rPr lang="en-GB" dirty="0"/>
              <a:t>The DfE have not issued an official ‘pass mark’</a:t>
            </a:r>
          </a:p>
          <a:p>
            <a:r>
              <a:rPr lang="en-GB" dirty="0"/>
              <a:t>It will be automatically scored and results will be available to schools at the end of the 2-week assessment period</a:t>
            </a:r>
          </a:p>
          <a:p>
            <a:r>
              <a:rPr lang="fr-FR" dirty="0">
                <a:hlinkClick r:id="rId3"/>
              </a:rPr>
              <a:t>Multiplication Tables Check - 2023 - Timestables.co.uk</a:t>
            </a:r>
            <a:endParaRPr lang="en-GB" dirty="0">
              <a:highlight>
                <a:srgbClr val="FFFF00"/>
              </a:highlight>
            </a:endParaRPr>
          </a:p>
        </p:txBody>
      </p:sp>
    </p:spTree>
    <p:extLst>
      <p:ext uri="{BB962C8B-B14F-4D97-AF65-F5344CB8AC3E}">
        <p14:creationId xmlns:p14="http://schemas.microsoft.com/office/powerpoint/2010/main" val="3992848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152A-501F-4A83-8222-3D24F5F22F42}"/>
              </a:ext>
            </a:extLst>
          </p:cNvPr>
          <p:cNvSpPr>
            <a:spLocks noGrp="1"/>
          </p:cNvSpPr>
          <p:nvPr>
            <p:ph type="title"/>
          </p:nvPr>
        </p:nvSpPr>
        <p:spPr/>
        <p:txBody>
          <a:bodyPr/>
          <a:lstStyle/>
          <a:p>
            <a:r>
              <a:rPr lang="en-GB" dirty="0"/>
              <a:t>How can we support children to prepare for the MTC? </a:t>
            </a:r>
          </a:p>
        </p:txBody>
      </p:sp>
      <p:sp>
        <p:nvSpPr>
          <p:cNvPr id="4" name="Content Placeholder 3">
            <a:extLst>
              <a:ext uri="{FF2B5EF4-FFF2-40B4-BE49-F238E27FC236}">
                <a16:creationId xmlns:a16="http://schemas.microsoft.com/office/drawing/2014/main" id="{A0AD6E4B-FA02-4EA1-B18A-760BBA73D884}"/>
              </a:ext>
            </a:extLst>
          </p:cNvPr>
          <p:cNvSpPr>
            <a:spLocks noGrp="1"/>
          </p:cNvSpPr>
          <p:nvPr>
            <p:ph sz="half" idx="2"/>
          </p:nvPr>
        </p:nvSpPr>
        <p:spPr/>
        <p:txBody>
          <a:bodyPr>
            <a:normAutofit fontScale="92500" lnSpcReduction="20000"/>
          </a:bodyPr>
          <a:lstStyle/>
          <a:p>
            <a:pPr marL="0" indent="0">
              <a:buNone/>
            </a:pPr>
            <a:r>
              <a:rPr lang="en-GB" sz="2200" b="1" dirty="0"/>
              <a:t>At home</a:t>
            </a:r>
          </a:p>
          <a:p>
            <a:r>
              <a:rPr lang="en-GB" dirty="0"/>
              <a:t>Climb stairs counting in multiples</a:t>
            </a:r>
          </a:p>
          <a:p>
            <a:r>
              <a:rPr lang="en-GB" dirty="0"/>
              <a:t>Play verbal times tables games</a:t>
            </a:r>
          </a:p>
          <a:p>
            <a:r>
              <a:rPr lang="en-GB" dirty="0"/>
              <a:t>Listen to and learn times tables songs </a:t>
            </a:r>
          </a:p>
          <a:p>
            <a:r>
              <a:rPr lang="en-GB" dirty="0"/>
              <a:t>Play online maths games (such as </a:t>
            </a:r>
            <a:r>
              <a:rPr lang="en-GB" dirty="0" err="1"/>
              <a:t>EdShed</a:t>
            </a:r>
            <a:r>
              <a:rPr lang="en-GB" dirty="0"/>
              <a:t>)</a:t>
            </a:r>
          </a:p>
          <a:p>
            <a:r>
              <a:rPr lang="en-GB" dirty="0"/>
              <a:t>Games such as snap, matching card games (lots available on the internet)</a:t>
            </a:r>
          </a:p>
          <a:p>
            <a:r>
              <a:rPr lang="en-GB" dirty="0"/>
              <a:t>Remember –If your child is practising regularly at home, they are practising for the benefit of their wider maths education.</a:t>
            </a:r>
          </a:p>
        </p:txBody>
      </p:sp>
      <p:sp>
        <p:nvSpPr>
          <p:cNvPr id="5" name="Content Placeholder 3">
            <a:extLst>
              <a:ext uri="{FF2B5EF4-FFF2-40B4-BE49-F238E27FC236}">
                <a16:creationId xmlns:a16="http://schemas.microsoft.com/office/drawing/2014/main" id="{ED8A429F-F2E1-4B4F-81C3-7E8512B4FD7E}"/>
              </a:ext>
            </a:extLst>
          </p:cNvPr>
          <p:cNvSpPr>
            <a:spLocks noGrp="1"/>
          </p:cNvSpPr>
          <p:nvPr>
            <p:ph sz="half" idx="1"/>
          </p:nvPr>
        </p:nvSpPr>
        <p:spPr>
          <a:xfrm>
            <a:off x="2589213" y="2133600"/>
            <a:ext cx="4313237" cy="3778250"/>
          </a:xfrm>
        </p:spPr>
        <p:txBody>
          <a:bodyPr>
            <a:normAutofit fontScale="92500" lnSpcReduction="20000"/>
          </a:bodyPr>
          <a:lstStyle/>
          <a:p>
            <a:pPr marL="0" indent="0">
              <a:buNone/>
            </a:pPr>
            <a:r>
              <a:rPr lang="en-GB" sz="2200" b="1" dirty="0"/>
              <a:t>At School</a:t>
            </a:r>
          </a:p>
          <a:p>
            <a:r>
              <a:rPr lang="en-GB" dirty="0"/>
              <a:t>In years 3 and 4 the children will have regular practise of completing timed times tables tests in preparation for the official check in the summer term of Year 4 </a:t>
            </a:r>
          </a:p>
          <a:p>
            <a:r>
              <a:rPr lang="en-GB" dirty="0"/>
              <a:t>Year 1–Count in multiples of 2, 5 and 10</a:t>
            </a:r>
          </a:p>
          <a:p>
            <a:r>
              <a:rPr lang="en-GB" dirty="0"/>
              <a:t>Year 2– Learn their x2, x5 and x 10</a:t>
            </a:r>
          </a:p>
          <a:p>
            <a:r>
              <a:rPr lang="en-GB" dirty="0"/>
              <a:t>Year 3– Learn their x3, x4 and x8 </a:t>
            </a:r>
          </a:p>
          <a:p>
            <a:r>
              <a:rPr lang="en-GB" dirty="0"/>
              <a:t>Year 4– x6, x7, x9, x11, x12 </a:t>
            </a:r>
          </a:p>
          <a:p>
            <a:r>
              <a:rPr lang="en-GB" dirty="0"/>
              <a:t>Ed shed can be used as a rehearsal tool at home </a:t>
            </a:r>
          </a:p>
        </p:txBody>
      </p:sp>
    </p:spTree>
    <p:extLst>
      <p:ext uri="{BB962C8B-B14F-4D97-AF65-F5344CB8AC3E}">
        <p14:creationId xmlns:p14="http://schemas.microsoft.com/office/powerpoint/2010/main" val="23357714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780792-AA23-459E-AB4C-03B46F4AC395}"/>
              </a:ext>
            </a:extLst>
          </p:cNvPr>
          <p:cNvSpPr>
            <a:spLocks noGrp="1"/>
          </p:cNvSpPr>
          <p:nvPr>
            <p:ph sz="half" idx="1"/>
          </p:nvPr>
        </p:nvSpPr>
        <p:spPr>
          <a:xfrm>
            <a:off x="2592924" y="663389"/>
            <a:ext cx="4313864" cy="4925104"/>
          </a:xfrm>
        </p:spPr>
        <p:txBody>
          <a:bodyPr>
            <a:normAutofit lnSpcReduction="10000"/>
          </a:bodyPr>
          <a:lstStyle/>
          <a:p>
            <a:pPr marL="0" indent="0">
              <a:buNone/>
            </a:pPr>
            <a:r>
              <a:rPr lang="en-GB" sz="2600" b="1" u="sng" dirty="0"/>
              <a:t>Why are times tables important?</a:t>
            </a:r>
          </a:p>
          <a:p>
            <a:r>
              <a:rPr lang="en-GB" dirty="0"/>
              <a:t>Creating familiarity with times tables in the pivotal early stages of a child’s academic life will prevent maths from becoming a hated subject for them in future.</a:t>
            </a:r>
          </a:p>
          <a:p>
            <a:r>
              <a:rPr lang="en-GB" dirty="0"/>
              <a:t>Having a secure grasp of the basics of maths, including the fluent recall of times tables, is crucial for children’s success in moving on to more complex maths.</a:t>
            </a:r>
          </a:p>
          <a:p>
            <a:r>
              <a:rPr lang="en-GB" dirty="0"/>
              <a:t>The National Curriculum expectations are that children know their times tables up to 12 x 12 by the end of Year 4. </a:t>
            </a:r>
          </a:p>
        </p:txBody>
      </p:sp>
      <p:sp>
        <p:nvSpPr>
          <p:cNvPr id="4" name="Content Placeholder 3">
            <a:extLst>
              <a:ext uri="{FF2B5EF4-FFF2-40B4-BE49-F238E27FC236}">
                <a16:creationId xmlns:a16="http://schemas.microsoft.com/office/drawing/2014/main" id="{1D07F179-2659-4915-B970-EB8D0CD2A95F}"/>
              </a:ext>
            </a:extLst>
          </p:cNvPr>
          <p:cNvSpPr>
            <a:spLocks noGrp="1"/>
          </p:cNvSpPr>
          <p:nvPr>
            <p:ph sz="half" idx="2"/>
          </p:nvPr>
        </p:nvSpPr>
        <p:spPr>
          <a:xfrm>
            <a:off x="7190747" y="710453"/>
            <a:ext cx="4313864" cy="4925104"/>
          </a:xfrm>
        </p:spPr>
        <p:txBody>
          <a:bodyPr>
            <a:normAutofit lnSpcReduction="10000"/>
          </a:bodyPr>
          <a:lstStyle/>
          <a:p>
            <a:pPr marL="0" indent="0">
              <a:buNone/>
            </a:pPr>
            <a:r>
              <a:rPr lang="en-GB" sz="2600" b="1" u="sng" dirty="0"/>
              <a:t>What is the purpose of the multiplication check?</a:t>
            </a:r>
          </a:p>
          <a:p>
            <a:r>
              <a:rPr lang="en-GB" dirty="0"/>
              <a:t>To determine whether year 4 pupils can </a:t>
            </a:r>
            <a:r>
              <a:rPr lang="en-GB" b="1" dirty="0"/>
              <a:t>fluently</a:t>
            </a:r>
            <a:r>
              <a:rPr lang="en-GB" dirty="0"/>
              <a:t> recall their multiplication tables and are meeting the expected standard for their year group before moving to Upper Key Stage 2 (Year 5 and Year 6)</a:t>
            </a:r>
          </a:p>
          <a:p>
            <a:r>
              <a:rPr lang="en-GB" dirty="0"/>
              <a:t>Identify children who may need additional support, so they can access the demands of the Y5 and Y6 maths curriculum with success.</a:t>
            </a:r>
          </a:p>
        </p:txBody>
      </p:sp>
    </p:spTree>
    <p:extLst>
      <p:ext uri="{BB962C8B-B14F-4D97-AF65-F5344CB8AC3E}">
        <p14:creationId xmlns:p14="http://schemas.microsoft.com/office/powerpoint/2010/main" val="1317304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E3E3B-0DCA-4FC6-BE0B-565F4033199E}"/>
              </a:ext>
            </a:extLst>
          </p:cNvPr>
          <p:cNvSpPr>
            <a:spLocks noGrp="1"/>
          </p:cNvSpPr>
          <p:nvPr>
            <p:ph type="title"/>
          </p:nvPr>
        </p:nvSpPr>
        <p:spPr>
          <a:xfrm>
            <a:off x="2008095" y="624110"/>
            <a:ext cx="9496518" cy="1280890"/>
          </a:xfrm>
        </p:spPr>
        <p:txBody>
          <a:bodyPr/>
          <a:lstStyle/>
          <a:p>
            <a:r>
              <a:rPr lang="en-GB" dirty="0"/>
              <a:t>Additional support and strategies for those who need it</a:t>
            </a:r>
          </a:p>
        </p:txBody>
      </p:sp>
      <p:sp>
        <p:nvSpPr>
          <p:cNvPr id="3" name="Content Placeholder 2">
            <a:extLst>
              <a:ext uri="{FF2B5EF4-FFF2-40B4-BE49-F238E27FC236}">
                <a16:creationId xmlns:a16="http://schemas.microsoft.com/office/drawing/2014/main" id="{6CFBADAD-BF5D-46F0-8477-EDB4471CD65B}"/>
              </a:ext>
            </a:extLst>
          </p:cNvPr>
          <p:cNvSpPr>
            <a:spLocks noGrp="1"/>
          </p:cNvSpPr>
          <p:nvPr>
            <p:ph idx="1"/>
          </p:nvPr>
        </p:nvSpPr>
        <p:spPr/>
        <p:txBody>
          <a:bodyPr/>
          <a:lstStyle/>
          <a:p>
            <a:r>
              <a:rPr lang="en-GB" dirty="0"/>
              <a:t>Intervention groups</a:t>
            </a:r>
          </a:p>
          <a:p>
            <a:r>
              <a:rPr lang="en-GB" dirty="0"/>
              <a:t>Partner work</a:t>
            </a:r>
          </a:p>
          <a:p>
            <a:r>
              <a:rPr lang="en-GB" dirty="0"/>
              <a:t>Adult support </a:t>
            </a:r>
          </a:p>
          <a:p>
            <a:r>
              <a:rPr lang="en-GB" dirty="0"/>
              <a:t>Resources </a:t>
            </a:r>
          </a:p>
          <a:p>
            <a:r>
              <a:rPr lang="en-GB" dirty="0"/>
              <a:t>5 bs – brain, board, book, buddy, boss</a:t>
            </a:r>
          </a:p>
        </p:txBody>
      </p:sp>
    </p:spTree>
    <p:extLst>
      <p:ext uri="{BB962C8B-B14F-4D97-AF65-F5344CB8AC3E}">
        <p14:creationId xmlns:p14="http://schemas.microsoft.com/office/powerpoint/2010/main" val="54625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CB1D4-304F-4B85-ADE8-7943E5F27138}"/>
              </a:ext>
            </a:extLst>
          </p:cNvPr>
          <p:cNvSpPr>
            <a:spLocks noGrp="1"/>
          </p:cNvSpPr>
          <p:nvPr>
            <p:ph type="title"/>
          </p:nvPr>
        </p:nvSpPr>
        <p:spPr/>
        <p:txBody>
          <a:bodyPr>
            <a:normAutofit/>
          </a:bodyPr>
          <a:lstStyle/>
          <a:p>
            <a:r>
              <a:rPr lang="en-GB" dirty="0"/>
              <a:t>Mastering Number</a:t>
            </a:r>
            <a:br>
              <a:rPr lang="en-GB" dirty="0"/>
            </a:br>
            <a:r>
              <a:rPr lang="en-GB" sz="1600" dirty="0">
                <a:hlinkClick r:id="rId2"/>
              </a:rPr>
              <a:t>Mastering Number at Reception and KS1 | NCETM</a:t>
            </a:r>
            <a:r>
              <a:rPr lang="en-GB" sz="1600" dirty="0"/>
              <a:t> </a:t>
            </a:r>
            <a:endParaRPr lang="en-GB" dirty="0"/>
          </a:p>
        </p:txBody>
      </p:sp>
      <p:sp>
        <p:nvSpPr>
          <p:cNvPr id="3" name="Content Placeholder 2">
            <a:extLst>
              <a:ext uri="{FF2B5EF4-FFF2-40B4-BE49-F238E27FC236}">
                <a16:creationId xmlns:a16="http://schemas.microsoft.com/office/drawing/2014/main" id="{18F52A5D-1582-4125-9C7F-F9DAB5D14F3A}"/>
              </a:ext>
            </a:extLst>
          </p:cNvPr>
          <p:cNvSpPr>
            <a:spLocks noGrp="1"/>
          </p:cNvSpPr>
          <p:nvPr>
            <p:ph sz="half" idx="1"/>
          </p:nvPr>
        </p:nvSpPr>
        <p:spPr>
          <a:xfrm>
            <a:off x="2589212" y="2133600"/>
            <a:ext cx="7971212" cy="3777622"/>
          </a:xfrm>
        </p:spPr>
        <p:txBody>
          <a:bodyPr>
            <a:normAutofit lnSpcReduction="10000"/>
          </a:bodyPr>
          <a:lstStyle/>
          <a:p>
            <a:r>
              <a:rPr lang="en-GB" dirty="0"/>
              <a:t>Started this year in Oak and Chestnut classes </a:t>
            </a:r>
          </a:p>
          <a:p>
            <a:pPr marL="0" indent="0">
              <a:buNone/>
            </a:pPr>
            <a:endParaRPr lang="en-GB" dirty="0"/>
          </a:p>
          <a:p>
            <a:r>
              <a:rPr lang="en-GB" dirty="0"/>
              <a:t>10 minute sessions in addition to daily maths lessons </a:t>
            </a:r>
          </a:p>
          <a:p>
            <a:pPr marL="0" indent="0">
              <a:buNone/>
            </a:pPr>
            <a:endParaRPr lang="en-GB" dirty="0"/>
          </a:p>
          <a:p>
            <a:r>
              <a:rPr lang="en-GB" dirty="0"/>
              <a:t>Aim to improve children’s flexibility of number, mental maths and number confidence </a:t>
            </a:r>
          </a:p>
          <a:p>
            <a:pPr marL="0" indent="0">
              <a:buNone/>
            </a:pPr>
            <a:endParaRPr lang="en-GB" dirty="0"/>
          </a:p>
          <a:p>
            <a:r>
              <a:rPr lang="en-GB" dirty="0"/>
              <a:t>Separate sessions for Reception, Year 1 and Year 2 </a:t>
            </a:r>
          </a:p>
          <a:p>
            <a:endParaRPr lang="en-GB" dirty="0"/>
          </a:p>
          <a:p>
            <a:r>
              <a:rPr lang="en-GB" dirty="0"/>
              <a:t>An example activity from Reception and Year 2 </a:t>
            </a:r>
          </a:p>
        </p:txBody>
      </p:sp>
    </p:spTree>
    <p:extLst>
      <p:ext uri="{BB962C8B-B14F-4D97-AF65-F5344CB8AC3E}">
        <p14:creationId xmlns:p14="http://schemas.microsoft.com/office/powerpoint/2010/main" val="42857370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B7462-357D-408F-B898-D5160BEFA020}"/>
              </a:ext>
            </a:extLst>
          </p:cNvPr>
          <p:cNvSpPr>
            <a:spLocks noGrp="1"/>
          </p:cNvSpPr>
          <p:nvPr>
            <p:ph type="title"/>
          </p:nvPr>
        </p:nvSpPr>
        <p:spPr/>
        <p:txBody>
          <a:bodyPr/>
          <a:lstStyle/>
          <a:p>
            <a:r>
              <a:rPr lang="en-GB" dirty="0"/>
              <a:t>How can you help your child at home?</a:t>
            </a:r>
          </a:p>
        </p:txBody>
      </p:sp>
      <p:sp>
        <p:nvSpPr>
          <p:cNvPr id="3" name="Content Placeholder 2">
            <a:extLst>
              <a:ext uri="{FF2B5EF4-FFF2-40B4-BE49-F238E27FC236}">
                <a16:creationId xmlns:a16="http://schemas.microsoft.com/office/drawing/2014/main" id="{9D0DDCF5-5B7D-4362-966B-D9150D037906}"/>
              </a:ext>
            </a:extLst>
          </p:cNvPr>
          <p:cNvSpPr>
            <a:spLocks noGrp="1"/>
          </p:cNvSpPr>
          <p:nvPr>
            <p:ph idx="1"/>
          </p:nvPr>
        </p:nvSpPr>
        <p:spPr>
          <a:xfrm>
            <a:off x="2592925" y="1735666"/>
            <a:ext cx="4040188" cy="3386667"/>
          </a:xfrm>
        </p:spPr>
        <p:txBody>
          <a:bodyPr/>
          <a:lstStyle/>
          <a:p>
            <a:r>
              <a:rPr lang="en-GB" dirty="0"/>
              <a:t>Help with learning key number facts (number bonds, times tables etc.)</a:t>
            </a:r>
          </a:p>
          <a:p>
            <a:r>
              <a:rPr lang="en-GB" dirty="0"/>
              <a:t>Encourage daily practice of fluency/number facts </a:t>
            </a:r>
          </a:p>
          <a:p>
            <a:r>
              <a:rPr lang="en-GB" dirty="0"/>
              <a:t>Questioning rather than telling the answer- use talk stems to help discussion </a:t>
            </a:r>
          </a:p>
        </p:txBody>
      </p:sp>
      <p:pic>
        <p:nvPicPr>
          <p:cNvPr id="2050" name="Picture 2" descr="Pin by Anita Uptergrove on 3RD Grade | Math talk, Math talk stems, Math">
            <a:extLst>
              <a:ext uri="{FF2B5EF4-FFF2-40B4-BE49-F238E27FC236}">
                <a16:creationId xmlns:a16="http://schemas.microsoft.com/office/drawing/2014/main" id="{C7B84462-004A-4C4D-8EF0-BA39F8C1D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2863" y="2072748"/>
            <a:ext cx="4977940" cy="3828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606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7800C-9F38-4862-8FEB-484CF44F7A63}"/>
              </a:ext>
            </a:extLst>
          </p:cNvPr>
          <p:cNvSpPr>
            <a:spLocks noGrp="1"/>
          </p:cNvSpPr>
          <p:nvPr>
            <p:ph type="title"/>
          </p:nvPr>
        </p:nvSpPr>
        <p:spPr/>
        <p:txBody>
          <a:bodyPr/>
          <a:lstStyle/>
          <a:p>
            <a:r>
              <a:rPr lang="en-GB" dirty="0"/>
              <a:t>Useful documents/resources </a:t>
            </a:r>
          </a:p>
        </p:txBody>
      </p:sp>
      <p:sp>
        <p:nvSpPr>
          <p:cNvPr id="3" name="Content Placeholder 2">
            <a:extLst>
              <a:ext uri="{FF2B5EF4-FFF2-40B4-BE49-F238E27FC236}">
                <a16:creationId xmlns:a16="http://schemas.microsoft.com/office/drawing/2014/main" id="{7F7E7B94-AC27-41A8-B952-6855A9457F87}"/>
              </a:ext>
            </a:extLst>
          </p:cNvPr>
          <p:cNvSpPr>
            <a:spLocks noGrp="1"/>
          </p:cNvSpPr>
          <p:nvPr>
            <p:ph idx="1"/>
          </p:nvPr>
        </p:nvSpPr>
        <p:spPr/>
        <p:txBody>
          <a:bodyPr/>
          <a:lstStyle/>
          <a:p>
            <a:r>
              <a:rPr lang="en-GB" dirty="0"/>
              <a:t>Our calculation policies </a:t>
            </a:r>
          </a:p>
          <a:p>
            <a:r>
              <a:rPr lang="en-GB" dirty="0"/>
              <a:t>White Rose Maths app </a:t>
            </a:r>
          </a:p>
          <a:p>
            <a:r>
              <a:rPr lang="en-GB" dirty="0"/>
              <a:t>Hit the Button </a:t>
            </a:r>
            <a:r>
              <a:rPr lang="en-GB" dirty="0">
                <a:hlinkClick r:id="rId2"/>
              </a:rPr>
              <a:t>https://www.topmarks.co.uk/maths-games/hit-the-button</a:t>
            </a:r>
            <a:endParaRPr lang="en-GB" dirty="0"/>
          </a:p>
          <a:p>
            <a:r>
              <a:rPr lang="en-GB" dirty="0"/>
              <a:t>Maths Shed </a:t>
            </a:r>
            <a:r>
              <a:rPr lang="en-GB" dirty="0">
                <a:hlinkClick r:id="rId3"/>
              </a:rPr>
              <a:t>https://www.mathshed.com/en-gb/</a:t>
            </a:r>
            <a:endParaRPr lang="en-GB" dirty="0"/>
          </a:p>
          <a:p>
            <a:r>
              <a:rPr lang="en-GB" dirty="0"/>
              <a:t>White Rose Parent Support </a:t>
            </a:r>
            <a:r>
              <a:rPr lang="en-GB" dirty="0">
                <a:hlinkClick r:id="rId4"/>
              </a:rPr>
              <a:t>https://whiterosemaths.com/advice-and-guidance</a:t>
            </a:r>
            <a:endParaRPr lang="en-GB" dirty="0"/>
          </a:p>
          <a:p>
            <a:endParaRPr lang="en-GB" dirty="0"/>
          </a:p>
          <a:p>
            <a:endParaRPr lang="en-GB" dirty="0"/>
          </a:p>
        </p:txBody>
      </p:sp>
    </p:spTree>
    <p:extLst>
      <p:ext uri="{BB962C8B-B14F-4D97-AF65-F5344CB8AC3E}">
        <p14:creationId xmlns:p14="http://schemas.microsoft.com/office/powerpoint/2010/main" val="244336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6756214" y="4012982"/>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CC523754-A057-443F-9A95-578C0B923F6B}"/>
              </a:ext>
            </a:extLst>
          </p:cNvPr>
          <p:cNvSpPr/>
          <p:nvPr/>
        </p:nvSpPr>
        <p:spPr>
          <a:xfrm rot="12768492">
            <a:off x="5384611" y="2821855"/>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4013009" y="1724827"/>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70222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7453591" y="2712494"/>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3556262" y="2712493"/>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3364534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4999148" y="3279055"/>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CC523754-A057-443F-9A95-578C0B923F6B}"/>
              </a:ext>
            </a:extLst>
          </p:cNvPr>
          <p:cNvSpPr/>
          <p:nvPr/>
        </p:nvSpPr>
        <p:spPr>
          <a:xfrm rot="12768492">
            <a:off x="6142602" y="1724826"/>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4013009" y="1724827"/>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1192434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91B3E40-D45C-4347-BB32-72D8E8FCE8CA}"/>
              </a:ext>
            </a:extLst>
          </p:cNvPr>
          <p:cNvSpPr/>
          <p:nvPr/>
        </p:nvSpPr>
        <p:spPr>
          <a:xfrm rot="12768492">
            <a:off x="7694223" y="2761694"/>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CC523754-A057-443F-9A95-578C0B923F6B}"/>
              </a:ext>
            </a:extLst>
          </p:cNvPr>
          <p:cNvSpPr/>
          <p:nvPr/>
        </p:nvSpPr>
        <p:spPr>
          <a:xfrm rot="12768492">
            <a:off x="5384611" y="2712493"/>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Oval 3">
            <a:extLst>
              <a:ext uri="{FF2B5EF4-FFF2-40B4-BE49-F238E27FC236}">
                <a16:creationId xmlns:a16="http://schemas.microsoft.com/office/drawing/2014/main" id="{AD324C04-B8F8-4B6E-9946-040607A96DCB}"/>
              </a:ext>
            </a:extLst>
          </p:cNvPr>
          <p:cNvSpPr/>
          <p:nvPr/>
        </p:nvSpPr>
        <p:spPr>
          <a:xfrm rot="12768492">
            <a:off x="3074999" y="2712492"/>
            <a:ext cx="1422779" cy="14330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87B53F64-F533-472B-B9CF-853BC668374A}"/>
              </a:ext>
            </a:extLst>
          </p:cNvPr>
          <p:cNvSpPr/>
          <p:nvPr/>
        </p:nvSpPr>
        <p:spPr>
          <a:xfrm>
            <a:off x="8909486" y="6508800"/>
            <a:ext cx="3225563" cy="276999"/>
          </a:xfrm>
          <a:prstGeom prst="rect">
            <a:avLst/>
          </a:prstGeom>
        </p:spPr>
        <p:txBody>
          <a:bodyPr wrap="none" lIns="91440" tIns="45720" rIns="91440" bIns="45720" anchor="t">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2021/22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320838831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3053</TotalTime>
  <Words>2091</Words>
  <Application>Microsoft Office PowerPoint</Application>
  <PresentationFormat>Widescreen</PresentationFormat>
  <Paragraphs>276</Paragraphs>
  <Slides>51</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Arial</vt:lpstr>
      <vt:lpstr>Berlin Sans FB</vt:lpstr>
      <vt:lpstr>Calibri</vt:lpstr>
      <vt:lpstr>Cambria Math</vt:lpstr>
      <vt:lpstr>Century Gothic</vt:lpstr>
      <vt:lpstr>Comic Sans MS</vt:lpstr>
      <vt:lpstr>PT Sans</vt:lpstr>
      <vt:lpstr>Tahoma</vt:lpstr>
      <vt:lpstr>Wingdings 3</vt:lpstr>
      <vt:lpstr>Wisp</vt:lpstr>
      <vt:lpstr>Maths Curriculum Evening</vt:lpstr>
      <vt:lpstr>What does the National Curriculum say?</vt:lpstr>
      <vt:lpstr>What is maths mastery? </vt:lpstr>
      <vt:lpstr>Schemes we use</vt:lpstr>
      <vt:lpstr>Mastering Number Mastering Number at Reception and KS1 | NCETM </vt:lpstr>
      <vt:lpstr>PowerPoint Presentation</vt:lpstr>
      <vt:lpstr>PowerPoint Presentation</vt:lpstr>
      <vt:lpstr>PowerPoint Presentation</vt:lpstr>
      <vt:lpstr>PowerPoint Presentation</vt:lpstr>
      <vt:lpstr>PowerPoint Presentation</vt:lpstr>
      <vt:lpstr>PowerPoint Presentation</vt:lpstr>
      <vt:lpstr>Guess which number we will be looking at…</vt:lpstr>
      <vt:lpstr>PowerPoint Presentation</vt:lpstr>
      <vt:lpstr>Think about 7 on the double dice frame and the rekenrek. What’s the same? What’s different?</vt:lpstr>
      <vt:lpstr>Use your rekenrek to make the number shown. Then make 7. </vt:lpstr>
      <vt:lpstr>PowerPoint Presentation</vt:lpstr>
      <vt:lpstr>PowerPoint Presentation</vt:lpstr>
      <vt:lpstr>PowerPoint Presentation</vt:lpstr>
      <vt:lpstr>PowerPoint Presentation</vt:lpstr>
      <vt:lpstr>PowerPoint Presentation</vt:lpstr>
      <vt:lpstr>PowerPoint Presentation</vt:lpstr>
      <vt:lpstr>White Rose Education  Advice and guidance for parents | White Rose Maths (whiteroseeducation.com)</vt:lpstr>
      <vt:lpstr>Calculation policy – Addition </vt:lpstr>
      <vt:lpstr>Calculation policy – Addition </vt:lpstr>
      <vt:lpstr>Example of how the representations are used </vt:lpstr>
      <vt:lpstr>Example yearly overview </vt:lpstr>
      <vt:lpstr>Example of a White Rose unit</vt:lpstr>
      <vt:lpstr>What does a lesson look like?</vt:lpstr>
      <vt:lpstr>PowerPoint Presentation</vt:lpstr>
      <vt:lpstr>Example questions for the children</vt:lpstr>
      <vt:lpstr>Reasoning and Problem Solving </vt:lpstr>
      <vt:lpstr>Resources </vt:lpstr>
      <vt:lpstr>A closer look at resources … </vt:lpstr>
      <vt:lpstr>Let’s have a go!</vt:lpstr>
      <vt:lpstr>PowerPoint Presentation</vt:lpstr>
      <vt:lpstr>PowerPoint Presentation</vt:lpstr>
      <vt:lpstr>PowerPoint Presentation</vt:lpstr>
      <vt:lpstr>PowerPoint Presentation</vt:lpstr>
      <vt:lpstr>PowerPoint Presentation</vt:lpstr>
      <vt:lpstr>PowerPoint Presentation</vt:lpstr>
      <vt:lpstr>Let’s have a go!</vt:lpstr>
      <vt:lpstr>Let’s have a go!</vt:lpstr>
      <vt:lpstr>PowerPoint Presentation</vt:lpstr>
      <vt:lpstr>PowerPoint Presentation</vt:lpstr>
      <vt:lpstr>Mental maths</vt:lpstr>
      <vt:lpstr>Multiplication tables check – Year 4 2024 multiplication tables check: information for parents (publishing.service.gov.uk)</vt:lpstr>
      <vt:lpstr>How can we support children to prepare for the MTC? </vt:lpstr>
      <vt:lpstr>PowerPoint Presentation</vt:lpstr>
      <vt:lpstr>Additional support and strategies for those who need it</vt:lpstr>
      <vt:lpstr>How can you help your child at home?</vt:lpstr>
      <vt:lpstr>Useful documents/resources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Curriculum Evening</dc:title>
  <dc:creator>Laura Pepler</dc:creator>
  <cp:lastModifiedBy>Sarah Smith</cp:lastModifiedBy>
  <cp:revision>35</cp:revision>
  <dcterms:created xsi:type="dcterms:W3CDTF">2023-11-09T21:19:45Z</dcterms:created>
  <dcterms:modified xsi:type="dcterms:W3CDTF">2023-11-28T04:22:11Z</dcterms:modified>
</cp:coreProperties>
</file>